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204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51206400" cy="384048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2096">
          <p15:clr>
            <a:srgbClr val="A4A3A4"/>
          </p15:clr>
        </p15:guide>
        <p15:guide id="2" pos="1612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3506"/>
    <a:srgbClr val="070614"/>
    <a:srgbClr val="FF9966"/>
    <a:srgbClr val="FFFF99"/>
    <a:srgbClr val="80C535"/>
    <a:srgbClr val="339933"/>
    <a:srgbClr val="008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 autoAdjust="0"/>
    <p:restoredTop sz="94265" autoAdjust="0"/>
  </p:normalViewPr>
  <p:slideViewPr>
    <p:cSldViewPr>
      <p:cViewPr>
        <p:scale>
          <a:sx n="22" d="100"/>
          <a:sy n="22" d="100"/>
        </p:scale>
        <p:origin x="-420" y="576"/>
      </p:cViewPr>
      <p:guideLst>
        <p:guide orient="horz" pos="12096"/>
        <p:guide pos="161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Sheet1!$A$7:$A$12</c:f>
              <c:strCache>
                <c:ptCount val="6"/>
                <c:pt idx="0">
                  <c:v>Pure Overt </c:v>
                </c:pt>
                <c:pt idx="1">
                  <c:v>Reactive Overt </c:v>
                </c:pt>
                <c:pt idx="2">
                  <c:v>Instrumental Overt </c:v>
                </c:pt>
                <c:pt idx="3">
                  <c:v>Pure Relational </c:v>
                </c:pt>
                <c:pt idx="4">
                  <c:v>Reactive Relational </c:v>
                </c:pt>
                <c:pt idx="5">
                  <c:v>Instrumental Relational </c:v>
                </c:pt>
              </c:strCache>
            </c:strRef>
          </c:cat>
          <c:val>
            <c:numRef>
              <c:f>Sheet1!$B$7:$B$12</c:f>
              <c:numCache>
                <c:formatCode>General</c:formatCode>
                <c:ptCount val="6"/>
                <c:pt idx="0">
                  <c:v>8.2100000000000009</c:v>
                </c:pt>
                <c:pt idx="1">
                  <c:v>11.16</c:v>
                </c:pt>
                <c:pt idx="2">
                  <c:v>6.59</c:v>
                </c:pt>
                <c:pt idx="3">
                  <c:v>8.120000000000001</c:v>
                </c:pt>
                <c:pt idx="4">
                  <c:v>9.4600000000000026</c:v>
                </c:pt>
                <c:pt idx="5">
                  <c:v>6.72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07997184"/>
        <c:axId val="101583680"/>
      </c:barChart>
      <c:catAx>
        <c:axId val="107997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400"/>
            </a:pPr>
            <a:endParaRPr lang="en-US"/>
          </a:p>
        </c:txPr>
        <c:crossAx val="101583680"/>
        <c:crosses val="autoZero"/>
        <c:auto val="1"/>
        <c:lblAlgn val="ctr"/>
        <c:lblOffset val="100"/>
        <c:noMultiLvlLbl val="0"/>
      </c:catAx>
      <c:valAx>
        <c:axId val="101583680"/>
        <c:scaling>
          <c:orientation val="minMax"/>
          <c:min val="6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1400"/>
            </a:pPr>
            <a:endParaRPr lang="en-US"/>
          </a:p>
        </c:txPr>
        <c:crossAx val="107997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>
          <a:lumMod val="75000"/>
        </a:schemeClr>
      </a:solidFill>
    </a:ln>
    <a:effectLst/>
  </c:spPr>
  <c:txPr>
    <a:bodyPr/>
    <a:lstStyle/>
    <a:p>
      <a:pPr>
        <a:defRPr sz="1600">
          <a:solidFill>
            <a:schemeClr val="tx1"/>
          </a:solidFill>
          <a:latin typeface="Times New Roman" charset="0"/>
          <a:ea typeface="Times New Roman" charset="0"/>
          <a:cs typeface="Times New Roman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425951590018902E-2"/>
          <c:y val="6.4492336511082493E-2"/>
          <c:w val="0.92777777777777803"/>
          <c:h val="0.83476086322542997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Sheet1!$A$1:$A$3</c:f>
              <c:strCache>
                <c:ptCount val="3"/>
                <c:pt idx="0">
                  <c:v>Marijuana</c:v>
                </c:pt>
                <c:pt idx="1">
                  <c:v>Tobacco</c:v>
                </c:pt>
                <c:pt idx="2">
                  <c:v>Alcohol</c:v>
                </c:pt>
              </c:strCache>
            </c:strRef>
          </c:cat>
          <c:val>
            <c:numRef>
              <c:f>Sheet1!$B$1:$B$3</c:f>
              <c:numCache>
                <c:formatCode>General</c:formatCode>
                <c:ptCount val="3"/>
                <c:pt idx="0">
                  <c:v>1.2390000000000001</c:v>
                </c:pt>
                <c:pt idx="1">
                  <c:v>1.2722</c:v>
                </c:pt>
                <c:pt idx="2">
                  <c:v>1.2012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AB5-4120-B3C1-6ED9C0F8A03A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32221440"/>
        <c:axId val="101585408"/>
      </c:barChart>
      <c:catAx>
        <c:axId val="132221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01585408"/>
        <c:crosses val="autoZero"/>
        <c:auto val="1"/>
        <c:lblAlgn val="ctr"/>
        <c:lblOffset val="100"/>
        <c:noMultiLvlLbl val="0"/>
      </c:catAx>
      <c:valAx>
        <c:axId val="101585408"/>
        <c:scaling>
          <c:orientation val="minMax"/>
          <c:max val="2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32221440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>
          <a:lumMod val="75000"/>
        </a:schemeClr>
      </a:solidFill>
    </a:ln>
    <a:effectLst/>
  </c:spPr>
  <c:txPr>
    <a:bodyPr/>
    <a:lstStyle/>
    <a:p>
      <a:pPr>
        <a:defRPr sz="1400">
          <a:latin typeface="Times New Roman" charset="0"/>
          <a:ea typeface="Times New Roman" charset="0"/>
          <a:cs typeface="Times New Roman" charset="0"/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ahoma" charset="0"/>
              </a:defRPr>
            </a:lvl1pPr>
          </a:lstStyle>
          <a:p>
            <a:fld id="{CD261465-EE29-A544-B59F-C5845FD271D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0336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9B52DC6E-5371-6243-A988-ACC5B5B986C0}" type="datetimeFigureOut">
              <a:rPr lang="en-US"/>
              <a:pPr>
                <a:defRPr/>
              </a:pPr>
              <a:t>7/27/2016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1C4074B-CA4E-C745-B810-46A985EE66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75566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BB03191-38F7-984E-A92F-D3018F62C800}" type="slidenum">
              <a:rPr lang="en-US" altLang="en-US" sz="1200"/>
              <a:pPr eaLnBrk="1" hangingPunct="1"/>
              <a:t>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975779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0800" y="6285233"/>
            <a:ext cx="38404800" cy="13370560"/>
          </a:xfrm>
        </p:spPr>
        <p:txBody>
          <a:bodyPr anchor="b"/>
          <a:lstStyle>
            <a:lvl1pPr algn="ctr">
              <a:defRPr sz="25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00800" y="20171413"/>
            <a:ext cx="38404800" cy="9272267"/>
          </a:xfrm>
        </p:spPr>
        <p:txBody>
          <a:bodyPr/>
          <a:lstStyle>
            <a:lvl1pPr marL="0" indent="0" algn="ctr">
              <a:buNone/>
              <a:defRPr sz="10080"/>
            </a:lvl1pPr>
            <a:lvl2pPr marL="1920240" indent="0" algn="ctr">
              <a:buNone/>
              <a:defRPr sz="8400"/>
            </a:lvl2pPr>
            <a:lvl3pPr marL="3840480" indent="0" algn="ctr">
              <a:buNone/>
              <a:defRPr sz="7560"/>
            </a:lvl3pPr>
            <a:lvl4pPr marL="5760720" indent="0" algn="ctr">
              <a:buNone/>
              <a:defRPr sz="6720"/>
            </a:lvl4pPr>
            <a:lvl5pPr marL="7680960" indent="0" algn="ctr">
              <a:buNone/>
              <a:defRPr sz="6720"/>
            </a:lvl5pPr>
            <a:lvl6pPr marL="9601200" indent="0" algn="ctr">
              <a:buNone/>
              <a:defRPr sz="6720"/>
            </a:lvl6pPr>
            <a:lvl7pPr marL="11521440" indent="0" algn="ctr">
              <a:buNone/>
              <a:defRPr sz="6720"/>
            </a:lvl7pPr>
            <a:lvl8pPr marL="13441680" indent="0" algn="ctr">
              <a:buNone/>
              <a:defRPr sz="6720"/>
            </a:lvl8pPr>
            <a:lvl9pPr marL="15361920" indent="0" algn="ctr">
              <a:buNone/>
              <a:defRPr sz="672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6E310-5D04-644A-B1A2-3B32D3C8CF4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522347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70277-0CEA-154E-96FD-97BC052DF4B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0918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3770" y="9574536"/>
            <a:ext cx="44165520" cy="15975327"/>
          </a:xfrm>
        </p:spPr>
        <p:txBody>
          <a:bodyPr anchor="b"/>
          <a:lstStyle>
            <a:lvl1pPr>
              <a:defRPr sz="25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93770" y="25700996"/>
            <a:ext cx="44165520" cy="8401047"/>
          </a:xfrm>
        </p:spPr>
        <p:txBody>
          <a:bodyPr/>
          <a:lstStyle>
            <a:lvl1pPr marL="0" indent="0">
              <a:buNone/>
              <a:defRPr sz="10080">
                <a:solidFill>
                  <a:schemeClr val="tx1">
                    <a:tint val="75000"/>
                  </a:schemeClr>
                </a:solidFill>
              </a:defRPr>
            </a:lvl1pPr>
            <a:lvl2pPr marL="1920240" indent="0">
              <a:buNone/>
              <a:defRPr sz="8400">
                <a:solidFill>
                  <a:schemeClr val="tx1">
                    <a:tint val="75000"/>
                  </a:schemeClr>
                </a:solidFill>
              </a:defRPr>
            </a:lvl2pPr>
            <a:lvl3pPr marL="3840480" indent="0">
              <a:buNone/>
              <a:defRPr sz="7560">
                <a:solidFill>
                  <a:schemeClr val="tx1">
                    <a:tint val="75000"/>
                  </a:schemeClr>
                </a:solidFill>
              </a:defRPr>
            </a:lvl3pPr>
            <a:lvl4pPr marL="57607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4pPr>
            <a:lvl5pPr marL="768096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5pPr>
            <a:lvl6pPr marL="960120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6pPr>
            <a:lvl7pPr marL="1152144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7pPr>
            <a:lvl8pPr marL="134416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8pPr>
            <a:lvl9pPr marL="153619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3082F-89CA-4E4E-8A17-5D5E8AC0361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0597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20440" y="10223500"/>
            <a:ext cx="21762720" cy="2436749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923240" y="10223500"/>
            <a:ext cx="21762720" cy="2436749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0369C-4E02-9645-B972-71705DD9868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317510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0" y="2044703"/>
            <a:ext cx="44165520" cy="742315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7112" y="9414513"/>
            <a:ext cx="21662705" cy="4613907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27112" y="14028420"/>
            <a:ext cx="21662705" cy="2063369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923240" y="9414513"/>
            <a:ext cx="21769390" cy="4613907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923240" y="14028420"/>
            <a:ext cx="21769390" cy="2063369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F163-A7A0-8341-AE51-7B18BA34877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501835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6733-04DA-2D45-895A-3433047F677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3961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9AAA9-CAA0-C44B-8E08-5C462E3CD65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417532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2" y="2560320"/>
            <a:ext cx="16515395" cy="896112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69390" y="5529583"/>
            <a:ext cx="25923240" cy="27292300"/>
          </a:xfrm>
        </p:spPr>
        <p:txBody>
          <a:bodyPr/>
          <a:lstStyle>
            <a:lvl1pPr>
              <a:defRPr sz="13440"/>
            </a:lvl1pPr>
            <a:lvl2pPr>
              <a:defRPr sz="11760"/>
            </a:lvl2pPr>
            <a:lvl3pPr>
              <a:defRPr sz="10080"/>
            </a:lvl3pPr>
            <a:lvl4pPr>
              <a:defRPr sz="8400"/>
            </a:lvl4pPr>
            <a:lvl5pPr>
              <a:defRPr sz="8400"/>
            </a:lvl5pPr>
            <a:lvl6pPr>
              <a:defRPr sz="8400"/>
            </a:lvl6pPr>
            <a:lvl7pPr>
              <a:defRPr sz="8400"/>
            </a:lvl7pPr>
            <a:lvl8pPr>
              <a:defRPr sz="8400"/>
            </a:lvl8pPr>
            <a:lvl9pPr>
              <a:defRPr sz="8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7112" y="11521440"/>
            <a:ext cx="16515395" cy="21344893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04555-CD8B-FE41-86CA-85369A92E4A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4444783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2" y="2560320"/>
            <a:ext cx="16515395" cy="896112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769390" y="5529583"/>
            <a:ext cx="25923240" cy="27292300"/>
          </a:xfrm>
        </p:spPr>
        <p:txBody>
          <a:bodyPr/>
          <a:lstStyle>
            <a:lvl1pPr marL="0" indent="0">
              <a:buNone/>
              <a:defRPr sz="13440"/>
            </a:lvl1pPr>
            <a:lvl2pPr marL="1920240" indent="0">
              <a:buNone/>
              <a:defRPr sz="11760"/>
            </a:lvl2pPr>
            <a:lvl3pPr marL="3840480" indent="0">
              <a:buNone/>
              <a:defRPr sz="10080"/>
            </a:lvl3pPr>
            <a:lvl4pPr marL="5760720" indent="0">
              <a:buNone/>
              <a:defRPr sz="8400"/>
            </a:lvl4pPr>
            <a:lvl5pPr marL="7680960" indent="0">
              <a:buNone/>
              <a:defRPr sz="8400"/>
            </a:lvl5pPr>
            <a:lvl6pPr marL="9601200" indent="0">
              <a:buNone/>
              <a:defRPr sz="8400"/>
            </a:lvl6pPr>
            <a:lvl7pPr marL="11521440" indent="0">
              <a:buNone/>
              <a:defRPr sz="8400"/>
            </a:lvl7pPr>
            <a:lvl8pPr marL="13441680" indent="0">
              <a:buNone/>
              <a:defRPr sz="8400"/>
            </a:lvl8pPr>
            <a:lvl9pPr marL="15361920" indent="0">
              <a:buNone/>
              <a:defRPr sz="8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7112" y="11521440"/>
            <a:ext cx="16515395" cy="21344893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407E9-C982-4C47-BA2F-004AF429114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2397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36AB8-32D1-E74B-B5B3-EAABFA2F987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7151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644580" y="2044700"/>
            <a:ext cx="11041380" cy="3254629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20440" y="2044700"/>
            <a:ext cx="32484060" cy="3254629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5085B-CECF-D842-A80F-AEC309592AD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4811999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0440" y="2044703"/>
            <a:ext cx="44165520" cy="74231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0440" y="10223500"/>
            <a:ext cx="44165520" cy="243674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0440" y="35595563"/>
            <a:ext cx="11521440" cy="2044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962120" y="35595563"/>
            <a:ext cx="17282160" cy="2044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164520" y="35595563"/>
            <a:ext cx="11521440" cy="2044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03F8B-2FA4-674E-A555-600AFFC3CFF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5045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5" r:id="rId1"/>
    <p:sldLayoutId id="2147484206" r:id="rId2"/>
    <p:sldLayoutId id="2147484207" r:id="rId3"/>
    <p:sldLayoutId id="2147484208" r:id="rId4"/>
    <p:sldLayoutId id="2147484209" r:id="rId5"/>
    <p:sldLayoutId id="2147484210" r:id="rId6"/>
    <p:sldLayoutId id="2147484211" r:id="rId7"/>
    <p:sldLayoutId id="2147484212" r:id="rId8"/>
    <p:sldLayoutId id="2147484213" r:id="rId9"/>
    <p:sldLayoutId id="2147484214" r:id="rId10"/>
    <p:sldLayoutId id="2147484215" r:id="rId11"/>
  </p:sldLayoutIdLst>
  <p:txStyles>
    <p:titleStyle>
      <a:lvl1pPr algn="l" defTabSz="3840480" rtl="0" eaLnBrk="1" latinLnBrk="0" hangingPunct="1">
        <a:lnSpc>
          <a:spcPct val="90000"/>
        </a:lnSpc>
        <a:spcBef>
          <a:spcPct val="0"/>
        </a:spcBef>
        <a:buNone/>
        <a:defRPr sz="184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0120" indent="-960120" algn="l" defTabSz="3840480" rtl="0" eaLnBrk="1" latinLnBrk="0" hangingPunct="1">
        <a:lnSpc>
          <a:spcPct val="90000"/>
        </a:lnSpc>
        <a:spcBef>
          <a:spcPts val="4200"/>
        </a:spcBef>
        <a:buFont typeface="Arial"/>
        <a:buChar char="•"/>
        <a:defRPr sz="11760" kern="1200">
          <a:solidFill>
            <a:schemeClr val="tx1"/>
          </a:solidFill>
          <a:latin typeface="+mn-lt"/>
          <a:ea typeface="+mn-ea"/>
          <a:cs typeface="+mn-cs"/>
        </a:defRPr>
      </a:lvl1pPr>
      <a:lvl2pPr marL="2880360" indent="-960120" algn="l" defTabSz="3840480" rtl="0" eaLnBrk="1" latinLnBrk="0" hangingPunct="1">
        <a:lnSpc>
          <a:spcPct val="90000"/>
        </a:lnSpc>
        <a:spcBef>
          <a:spcPts val="2100"/>
        </a:spcBef>
        <a:buFont typeface="Arial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0" indent="-960120" algn="l" defTabSz="3840480" rtl="0" eaLnBrk="1" latinLnBrk="0" hangingPunct="1">
        <a:lnSpc>
          <a:spcPct val="90000"/>
        </a:lnSpc>
        <a:spcBef>
          <a:spcPts val="2100"/>
        </a:spcBef>
        <a:buFont typeface="Arial"/>
        <a:buChar char="•"/>
        <a:defRPr sz="8400" kern="1200">
          <a:solidFill>
            <a:schemeClr val="tx1"/>
          </a:solidFill>
          <a:latin typeface="+mn-lt"/>
          <a:ea typeface="+mn-ea"/>
          <a:cs typeface="+mn-cs"/>
        </a:defRPr>
      </a:lvl3pPr>
      <a:lvl4pPr marL="6720840" indent="-960120" algn="l" defTabSz="3840480" rtl="0" eaLnBrk="1" latinLnBrk="0" hangingPunct="1">
        <a:lnSpc>
          <a:spcPct val="90000"/>
        </a:lnSpc>
        <a:spcBef>
          <a:spcPts val="2100"/>
        </a:spcBef>
        <a:buFont typeface="Arial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indent="-960120" algn="l" defTabSz="3840480" rtl="0" eaLnBrk="1" latinLnBrk="0" hangingPunct="1">
        <a:lnSpc>
          <a:spcPct val="90000"/>
        </a:lnSpc>
        <a:spcBef>
          <a:spcPts val="2100"/>
        </a:spcBef>
        <a:buFont typeface="Arial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10561320" indent="-960120" algn="l" defTabSz="3840480" rtl="0" eaLnBrk="1" latinLnBrk="0" hangingPunct="1">
        <a:lnSpc>
          <a:spcPct val="90000"/>
        </a:lnSpc>
        <a:spcBef>
          <a:spcPts val="2100"/>
        </a:spcBef>
        <a:buFont typeface="Arial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2481560" indent="-960120" algn="l" defTabSz="3840480" rtl="0" eaLnBrk="1" latinLnBrk="0" hangingPunct="1">
        <a:lnSpc>
          <a:spcPct val="90000"/>
        </a:lnSpc>
        <a:spcBef>
          <a:spcPts val="2100"/>
        </a:spcBef>
        <a:buFont typeface="Arial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0" indent="-960120" algn="l" defTabSz="3840480" rtl="0" eaLnBrk="1" latinLnBrk="0" hangingPunct="1">
        <a:lnSpc>
          <a:spcPct val="90000"/>
        </a:lnSpc>
        <a:spcBef>
          <a:spcPts val="2100"/>
        </a:spcBef>
        <a:buFont typeface="Arial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6322040" indent="-960120" algn="l" defTabSz="3840480" rtl="0" eaLnBrk="1" latinLnBrk="0" hangingPunct="1">
        <a:lnSpc>
          <a:spcPct val="90000"/>
        </a:lnSpc>
        <a:spcBef>
          <a:spcPts val="2100"/>
        </a:spcBef>
        <a:buFont typeface="Arial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22"/>
          <p:cNvSpPr>
            <a:spLocks noChangeArrowheads="1"/>
          </p:cNvSpPr>
          <p:nvPr/>
        </p:nvSpPr>
        <p:spPr bwMode="auto">
          <a:xfrm>
            <a:off x="21558250" y="11884025"/>
            <a:ext cx="20638" cy="1587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051" name="Rectangle 124"/>
          <p:cNvSpPr>
            <a:spLocks noChangeArrowheads="1"/>
          </p:cNvSpPr>
          <p:nvPr/>
        </p:nvSpPr>
        <p:spPr bwMode="auto">
          <a:xfrm>
            <a:off x="28668663" y="11884025"/>
            <a:ext cx="19050" cy="1587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052" name="Rectangle 137"/>
          <p:cNvSpPr>
            <a:spLocks noChangeArrowheads="1"/>
          </p:cNvSpPr>
          <p:nvPr/>
        </p:nvSpPr>
        <p:spPr bwMode="auto">
          <a:xfrm>
            <a:off x="21558250" y="13220700"/>
            <a:ext cx="20638" cy="17463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053" name="Rectangle 139"/>
          <p:cNvSpPr>
            <a:spLocks noChangeArrowheads="1"/>
          </p:cNvSpPr>
          <p:nvPr/>
        </p:nvSpPr>
        <p:spPr bwMode="auto">
          <a:xfrm>
            <a:off x="28668663" y="13220700"/>
            <a:ext cx="19050" cy="17463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054" name="Rectangle 153"/>
          <p:cNvSpPr>
            <a:spLocks noChangeArrowheads="1"/>
          </p:cNvSpPr>
          <p:nvPr/>
        </p:nvSpPr>
        <p:spPr bwMode="auto">
          <a:xfrm>
            <a:off x="21558250" y="14824075"/>
            <a:ext cx="20638" cy="1587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055" name="Rectangle 155"/>
          <p:cNvSpPr>
            <a:spLocks noChangeArrowheads="1"/>
          </p:cNvSpPr>
          <p:nvPr/>
        </p:nvSpPr>
        <p:spPr bwMode="auto">
          <a:xfrm>
            <a:off x="28668663" y="14824075"/>
            <a:ext cx="19050" cy="1587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056" name="Rectangle 322"/>
          <p:cNvSpPr>
            <a:spLocks noChangeArrowheads="1"/>
          </p:cNvSpPr>
          <p:nvPr/>
        </p:nvSpPr>
        <p:spPr bwMode="auto">
          <a:xfrm>
            <a:off x="0" y="0"/>
            <a:ext cx="51206400" cy="63246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lIns="144375" tIns="72187" rIns="144375" bIns="72187" anchor="ctr"/>
          <a:lstStyle/>
          <a:p>
            <a:pPr algn="ctr" defTabSz="4702175">
              <a:defRPr/>
            </a:pPr>
            <a:r>
              <a:rPr lang="en-US" sz="9600" b="1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Aggression Types as Predictors </a:t>
            </a:r>
            <a:r>
              <a:rPr lang="en-US" sz="9600" b="1" dirty="0" smtClean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of </a:t>
            </a:r>
            <a:r>
              <a:rPr lang="en-US" sz="9600" b="1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Adolescent Substance </a:t>
            </a:r>
            <a:r>
              <a:rPr lang="en-US" sz="9600" b="1" dirty="0" smtClean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Use</a:t>
            </a:r>
          </a:p>
          <a:p>
            <a:pPr algn="ctr" defTabSz="4702175">
              <a:defRPr/>
            </a:pPr>
            <a:r>
              <a:rPr lang="en-US" sz="7200" b="1" dirty="0" smtClean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Steve Hakim, Meredith Henry, and Sylvie Mrug</a:t>
            </a:r>
          </a:p>
          <a:p>
            <a:pPr algn="ctr" defTabSz="4702175">
              <a:defRPr/>
            </a:pPr>
            <a:r>
              <a:rPr lang="en-US" sz="7200" b="1" dirty="0" smtClean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University of Alabama at Birmingham </a:t>
            </a:r>
            <a:endParaRPr lang="en-US" sz="7200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ctr" defTabSz="4702175">
              <a:defRPr/>
            </a:pPr>
            <a:endParaRPr lang="en-US" sz="2000" i="1" dirty="0">
              <a:solidFill>
                <a:schemeClr val="bg1"/>
              </a:solidFill>
            </a:endParaRPr>
          </a:p>
          <a:p>
            <a:pPr algn="ctr" defTabSz="4702175" eaLnBrk="0" hangingPunct="0">
              <a:defRPr/>
            </a:pPr>
            <a:endParaRPr lang="en-US" sz="5000" i="1" baseline="30000" dirty="0">
              <a:solidFill>
                <a:srgbClr val="070614"/>
              </a:solidFill>
            </a:endParaRPr>
          </a:p>
        </p:txBody>
      </p:sp>
      <p:sp>
        <p:nvSpPr>
          <p:cNvPr id="2057" name="Rectangle 327"/>
          <p:cNvSpPr>
            <a:spLocks noChangeArrowheads="1"/>
          </p:cNvSpPr>
          <p:nvPr/>
        </p:nvSpPr>
        <p:spPr bwMode="auto">
          <a:xfrm>
            <a:off x="1642769" y="6674862"/>
            <a:ext cx="12791896" cy="117475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wrap="none" lIns="144375" tIns="72187" rIns="144375" bIns="72187" anchor="ctr"/>
          <a:lstStyle/>
          <a:p>
            <a:pPr algn="ctr" defTabSz="4702175">
              <a:defRPr/>
            </a:pPr>
            <a:r>
              <a:rPr lang="en-US" sz="6000" b="1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Introduction</a:t>
            </a:r>
          </a:p>
        </p:txBody>
      </p:sp>
      <p:sp>
        <p:nvSpPr>
          <p:cNvPr id="2058" name="Text Box 328"/>
          <p:cNvSpPr txBox="1">
            <a:spLocks noChangeArrowheads="1"/>
          </p:cNvSpPr>
          <p:nvPr/>
        </p:nvSpPr>
        <p:spPr bwMode="auto">
          <a:xfrm>
            <a:off x="1669901" y="7900202"/>
            <a:ext cx="12510053" cy="100642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71500" indent="-571500">
              <a:buFont typeface="Wingdings" charset="2"/>
              <a:buChar char="§"/>
            </a:pPr>
            <a:r>
              <a:rPr lang="en-US" sz="3600" dirty="0">
                <a:effectLst/>
                <a:latin typeface="Times New Roman" charset="0"/>
                <a:ea typeface="Times New Roman" charset="0"/>
              </a:rPr>
              <a:t>Adolescent substance use is a significant public health problem.  </a:t>
            </a:r>
          </a:p>
          <a:p>
            <a:pPr marL="1314450" lvl="1" indent="-571500">
              <a:buFontTx/>
              <a:buChar char="-"/>
            </a:pPr>
            <a:r>
              <a:rPr lang="en-US" sz="3600" dirty="0" smtClean="0">
                <a:effectLst/>
                <a:latin typeface="Times New Roman" charset="0"/>
                <a:ea typeface="Times New Roman" charset="0"/>
              </a:rPr>
              <a:t>35</a:t>
            </a:r>
            <a:r>
              <a:rPr lang="en-US" sz="3600" dirty="0">
                <a:effectLst/>
                <a:latin typeface="Times New Roman" charset="0"/>
                <a:ea typeface="Times New Roman" charset="0"/>
              </a:rPr>
              <a:t>% of high school students report recent alcohol </a:t>
            </a:r>
            <a:r>
              <a:rPr lang="en-US" sz="3600" dirty="0" smtClean="0">
                <a:effectLst/>
                <a:latin typeface="Times New Roman" charset="0"/>
                <a:ea typeface="Times New Roman" charset="0"/>
              </a:rPr>
              <a:t>use.</a:t>
            </a:r>
          </a:p>
          <a:p>
            <a:pPr marL="1314450" lvl="1" indent="-571500">
              <a:buFontTx/>
              <a:buChar char="-"/>
            </a:pPr>
            <a:r>
              <a:rPr lang="en-US" sz="3600" dirty="0" smtClean="0">
                <a:effectLst/>
                <a:latin typeface="Times New Roman" charset="0"/>
                <a:ea typeface="Times New Roman" charset="0"/>
              </a:rPr>
              <a:t>23</a:t>
            </a:r>
            <a:r>
              <a:rPr lang="en-US" sz="3600" dirty="0">
                <a:effectLst/>
                <a:latin typeface="Times New Roman" charset="0"/>
                <a:ea typeface="Times New Roman" charset="0"/>
              </a:rPr>
              <a:t>% report recent marijuana </a:t>
            </a:r>
            <a:r>
              <a:rPr lang="en-US" sz="3600" dirty="0" smtClean="0">
                <a:effectLst/>
                <a:latin typeface="Times New Roman" charset="0"/>
                <a:ea typeface="Times New Roman" charset="0"/>
              </a:rPr>
              <a:t>use.</a:t>
            </a:r>
          </a:p>
          <a:p>
            <a:pPr marL="1314450" lvl="1" indent="-571500">
              <a:buFontTx/>
              <a:buChar char="-"/>
            </a:pPr>
            <a:r>
              <a:rPr lang="en-US" sz="3600" dirty="0" smtClean="0">
                <a:effectLst/>
                <a:latin typeface="Times New Roman" charset="0"/>
                <a:ea typeface="Times New Roman" charset="0"/>
              </a:rPr>
              <a:t>22</a:t>
            </a:r>
            <a:r>
              <a:rPr lang="en-US" sz="3600" dirty="0">
                <a:effectLst/>
                <a:latin typeface="Times New Roman" charset="0"/>
                <a:ea typeface="Times New Roman" charset="0"/>
              </a:rPr>
              <a:t>% report current nicotine use (CDC, 2014). </a:t>
            </a:r>
            <a:endParaRPr lang="en-US" altLang="en-US" sz="3600" dirty="0"/>
          </a:p>
          <a:p>
            <a:pPr marL="571500" indent="-571500">
              <a:buFont typeface="Wingdings" charset="2"/>
              <a:buChar char="§"/>
            </a:pPr>
            <a:r>
              <a:rPr lang="en-US" sz="3600" dirty="0">
                <a:latin typeface="Times New Roman" charset="0"/>
                <a:ea typeface="Times New Roman" charset="0"/>
                <a:cs typeface="Times New Roman" charset="0"/>
              </a:rPr>
              <a:t>Childhood aggression </a:t>
            </a: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predicts substance </a:t>
            </a:r>
            <a:r>
              <a:rPr lang="en-US" sz="3600" dirty="0">
                <a:latin typeface="Times New Roman" charset="0"/>
                <a:ea typeface="Times New Roman" charset="0"/>
                <a:cs typeface="Times New Roman" charset="0"/>
              </a:rPr>
              <a:t>use initiation in adolescence </a:t>
            </a: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(Connor et al., 2004).</a:t>
            </a:r>
            <a:endParaRPr lang="en-US" sz="36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marL="571500" indent="-571500">
              <a:buFont typeface="Wingdings" charset="2"/>
              <a:buChar char="§"/>
            </a:pPr>
            <a:r>
              <a:rPr lang="en-US" sz="3600" dirty="0" smtClean="0">
                <a:latin typeface="Times New Roman" charset="0"/>
                <a:ea typeface="Times New Roman" charset="0"/>
              </a:rPr>
              <a:t>Aggression can have two forms and two functions (Little et al., 2003):</a:t>
            </a:r>
          </a:p>
          <a:p>
            <a:pPr marL="1314450" lvl="1" indent="-571500">
              <a:buFontTx/>
              <a:buChar char="-"/>
            </a:pPr>
            <a:r>
              <a:rPr lang="en-US" sz="3600" dirty="0" smtClean="0">
                <a:latin typeface="Times New Roman" charset="0"/>
                <a:ea typeface="Times New Roman" charset="0"/>
              </a:rPr>
              <a:t>Forms: physical (overt) and relational (e.g., gossiping).</a:t>
            </a:r>
            <a:endParaRPr lang="en-US" sz="3600" dirty="0">
              <a:latin typeface="Times New Roman" charset="0"/>
              <a:ea typeface="Times New Roman" charset="0"/>
            </a:endParaRPr>
          </a:p>
          <a:p>
            <a:pPr marL="1314450" lvl="1" indent="-571500">
              <a:buFontTx/>
              <a:buChar char="-"/>
            </a:pPr>
            <a:r>
              <a:rPr lang="en-US" sz="3600" dirty="0" smtClean="0">
                <a:latin typeface="Times New Roman" charset="0"/>
                <a:ea typeface="Times New Roman" charset="0"/>
              </a:rPr>
              <a:t>Functions: instrumental (to gain something) </a:t>
            </a:r>
            <a:r>
              <a:rPr lang="en-US" sz="3600" dirty="0">
                <a:latin typeface="Times New Roman" charset="0"/>
                <a:ea typeface="Times New Roman" charset="0"/>
              </a:rPr>
              <a:t>and </a:t>
            </a:r>
            <a:r>
              <a:rPr lang="en-US" sz="3600" dirty="0" smtClean="0">
                <a:latin typeface="Times New Roman" charset="0"/>
                <a:ea typeface="Times New Roman" charset="0"/>
              </a:rPr>
              <a:t>reactive (to retaliate). </a:t>
            </a:r>
            <a:endParaRPr lang="en-US" sz="3600" dirty="0">
              <a:latin typeface="Times New Roman" charset="0"/>
              <a:ea typeface="Times New Roman" charset="0"/>
            </a:endParaRPr>
          </a:p>
          <a:p>
            <a:pPr marL="571500" indent="-571500">
              <a:buFont typeface="Wingdings" charset="2"/>
              <a:buChar char="§"/>
            </a:pPr>
            <a:r>
              <a:rPr lang="en-US" sz="3600" dirty="0" smtClean="0">
                <a:latin typeface="Times New Roman" charset="0"/>
                <a:ea typeface="Times New Roman" charset="0"/>
              </a:rPr>
              <a:t>Both instrumental and reactive aggression </a:t>
            </a:r>
            <a:r>
              <a:rPr lang="en-US" sz="3600" dirty="0">
                <a:latin typeface="Times New Roman" charset="0"/>
                <a:ea typeface="Times New Roman" charset="0"/>
              </a:rPr>
              <a:t>have been </a:t>
            </a:r>
            <a:r>
              <a:rPr lang="en-US" sz="3600" dirty="0" smtClean="0">
                <a:latin typeface="Times New Roman" charset="0"/>
                <a:ea typeface="Times New Roman" charset="0"/>
              </a:rPr>
              <a:t>linked </a:t>
            </a:r>
            <a:r>
              <a:rPr lang="en-US" sz="3600" dirty="0">
                <a:latin typeface="Times New Roman" charset="0"/>
                <a:ea typeface="Times New Roman" charset="0"/>
              </a:rPr>
              <a:t>with adolescent substance use </a:t>
            </a:r>
            <a:r>
              <a:rPr lang="en-US" sz="3600" dirty="0" smtClean="0">
                <a:latin typeface="Times New Roman" charset="0"/>
                <a:ea typeface="Times New Roman" charset="0"/>
              </a:rPr>
              <a:t>(</a:t>
            </a:r>
            <a:r>
              <a:rPr lang="en-US" sz="3600" dirty="0" err="1">
                <a:latin typeface="Times New Roman" charset="0"/>
                <a:ea typeface="Times New Roman" charset="0"/>
              </a:rPr>
              <a:t>Fite</a:t>
            </a:r>
            <a:r>
              <a:rPr lang="en-US" sz="3600" dirty="0">
                <a:latin typeface="Times New Roman" charset="0"/>
                <a:ea typeface="Times New Roman" charset="0"/>
              </a:rPr>
              <a:t> et al., 2008</a:t>
            </a:r>
            <a:r>
              <a:rPr lang="en-US" sz="3600" dirty="0" smtClean="0">
                <a:latin typeface="Times New Roman" charset="0"/>
                <a:ea typeface="Times New Roman" charset="0"/>
              </a:rPr>
              <a:t>), but no </a:t>
            </a: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studies </a:t>
            </a:r>
            <a:r>
              <a:rPr lang="en-US" sz="3600" dirty="0">
                <a:latin typeface="Times New Roman" charset="0"/>
                <a:ea typeface="Times New Roman" charset="0"/>
                <a:cs typeface="Times New Roman" charset="0"/>
              </a:rPr>
              <a:t>have examined the </a:t>
            </a: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roles </a:t>
            </a:r>
            <a:r>
              <a:rPr lang="en-US" sz="3600" dirty="0">
                <a:latin typeface="Times New Roman" charset="0"/>
                <a:ea typeface="Times New Roman" charset="0"/>
                <a:cs typeface="Times New Roman" charset="0"/>
              </a:rPr>
              <a:t>of different </a:t>
            </a: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forms and functions of aggression in adolescent </a:t>
            </a:r>
            <a:r>
              <a:rPr lang="en-US" sz="3600" dirty="0">
                <a:latin typeface="Times New Roman" charset="0"/>
                <a:ea typeface="Times New Roman" charset="0"/>
                <a:cs typeface="Times New Roman" charset="0"/>
              </a:rPr>
              <a:t>substance use. </a:t>
            </a:r>
          </a:p>
          <a:p>
            <a:pPr marL="571500" marR="0" lvl="0" indent="-571500">
              <a:spcBef>
                <a:spcPts val="0"/>
              </a:spcBef>
              <a:spcAft>
                <a:spcPts val="0"/>
              </a:spcAft>
              <a:buFont typeface="Wingdings" charset="2"/>
              <a:buChar char="§"/>
              <a:tabLst>
                <a:tab pos="457200" algn="l"/>
              </a:tabLst>
            </a:pPr>
            <a:r>
              <a:rPr lang="en-US" sz="3600" b="1" dirty="0" smtClean="0">
                <a:latin typeface="Times New Roman" charset="0"/>
                <a:ea typeface="Times New Roman" charset="0"/>
              </a:rPr>
              <a:t>This </a:t>
            </a:r>
            <a:r>
              <a:rPr lang="en-US" sz="3600" b="1" dirty="0">
                <a:latin typeface="Times New Roman" charset="0"/>
                <a:ea typeface="Times New Roman" charset="0"/>
              </a:rPr>
              <a:t>study aims to examine the prospective </a:t>
            </a:r>
            <a:r>
              <a:rPr lang="en-US" sz="3600" b="1" dirty="0" smtClean="0">
                <a:latin typeface="Times New Roman" charset="0"/>
                <a:ea typeface="Times New Roman" charset="0"/>
              </a:rPr>
              <a:t>relationships </a:t>
            </a:r>
            <a:r>
              <a:rPr lang="en-US" sz="3600" b="1" dirty="0">
                <a:latin typeface="Times New Roman" charset="0"/>
                <a:ea typeface="Times New Roman" charset="0"/>
              </a:rPr>
              <a:t>between </a:t>
            </a:r>
            <a:r>
              <a:rPr lang="en-US" sz="3600" b="1" dirty="0" smtClean="0">
                <a:latin typeface="Times New Roman" charset="0"/>
                <a:ea typeface="Times New Roman" charset="0"/>
              </a:rPr>
              <a:t>forms and functions of aggression </a:t>
            </a:r>
            <a:r>
              <a:rPr lang="en-US" sz="3600" b="1" dirty="0">
                <a:latin typeface="Times New Roman" charset="0"/>
                <a:ea typeface="Times New Roman" charset="0"/>
              </a:rPr>
              <a:t>in early adolescence and substance use in late </a:t>
            </a:r>
            <a:r>
              <a:rPr lang="en-US" sz="3600" b="1" dirty="0" smtClean="0">
                <a:latin typeface="Times New Roman" charset="0"/>
                <a:ea typeface="Times New Roman" charset="0"/>
              </a:rPr>
              <a:t>adolescence.</a:t>
            </a:r>
            <a:endParaRPr lang="en-US" altLang="en-US" sz="3500" b="1" dirty="0"/>
          </a:p>
        </p:txBody>
      </p:sp>
      <p:sp>
        <p:nvSpPr>
          <p:cNvPr id="2059" name="Rectangle 329"/>
          <p:cNvSpPr>
            <a:spLocks noChangeArrowheads="1"/>
          </p:cNvSpPr>
          <p:nvPr/>
        </p:nvSpPr>
        <p:spPr bwMode="auto">
          <a:xfrm>
            <a:off x="1642768" y="23420265"/>
            <a:ext cx="12791898" cy="117475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wrap="none" lIns="144375" tIns="72187" rIns="144375" bIns="72187" anchor="ctr"/>
          <a:lstStyle/>
          <a:p>
            <a:pPr algn="ctr" defTabSz="4702175">
              <a:defRPr/>
            </a:pPr>
            <a:r>
              <a:rPr lang="en-US" sz="6000" b="1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Measures</a:t>
            </a:r>
          </a:p>
        </p:txBody>
      </p:sp>
      <p:sp>
        <p:nvSpPr>
          <p:cNvPr id="2061" name="Rectangle 341"/>
          <p:cNvSpPr>
            <a:spLocks noChangeArrowheads="1"/>
          </p:cNvSpPr>
          <p:nvPr/>
        </p:nvSpPr>
        <p:spPr bwMode="auto">
          <a:xfrm>
            <a:off x="1642768" y="17940387"/>
            <a:ext cx="12791897" cy="117475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wrap="none" lIns="144375" tIns="72187" rIns="144375" bIns="72187" anchor="ctr"/>
          <a:lstStyle/>
          <a:p>
            <a:pPr algn="ctr" defTabSz="4702175">
              <a:defRPr/>
            </a:pPr>
            <a:r>
              <a:rPr lang="en-US" sz="6000" b="1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Sample</a:t>
            </a:r>
          </a:p>
        </p:txBody>
      </p:sp>
      <p:sp>
        <p:nvSpPr>
          <p:cNvPr id="4" name="Text Box 342"/>
          <p:cNvSpPr txBox="1">
            <a:spLocks noChangeArrowheads="1"/>
          </p:cNvSpPr>
          <p:nvPr/>
        </p:nvSpPr>
        <p:spPr bwMode="auto">
          <a:xfrm>
            <a:off x="1669901" y="19267048"/>
            <a:ext cx="12510051" cy="39703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71500" indent="-571500" eaLnBrk="1" hangingPunct="1">
              <a:buFont typeface="Wingdings" charset="2"/>
              <a:buChar char="§"/>
            </a:pPr>
            <a:r>
              <a:rPr lang="en-US" sz="3600" dirty="0" smtClean="0">
                <a:latin typeface="Times New Roman" charset="0"/>
                <a:ea typeface="Times New Roman" charset="0"/>
              </a:rPr>
              <a:t>Adolescents participated in the Birmingham </a:t>
            </a:r>
            <a:r>
              <a:rPr lang="en-US" sz="3600" dirty="0">
                <a:latin typeface="Times New Roman" charset="0"/>
                <a:ea typeface="Times New Roman" charset="0"/>
              </a:rPr>
              <a:t>Youth Violence </a:t>
            </a:r>
            <a:r>
              <a:rPr lang="en-US" sz="3600" dirty="0" smtClean="0">
                <a:latin typeface="Times New Roman" charset="0"/>
                <a:ea typeface="Times New Roman" charset="0"/>
              </a:rPr>
              <a:t>Study, a longitudinal study of youth violence.</a:t>
            </a:r>
          </a:p>
          <a:p>
            <a:pPr marL="571500" indent="-571500" eaLnBrk="1" hangingPunct="1">
              <a:buFont typeface="Wingdings" charset="2"/>
              <a:buChar char="§"/>
            </a:pPr>
            <a:r>
              <a:rPr lang="en-US" sz="3600" dirty="0" smtClean="0">
                <a:effectLst/>
                <a:latin typeface="Times New Roman" charset="0"/>
                <a:ea typeface="Times New Roman" charset="0"/>
              </a:rPr>
              <a:t>Students recruited from public schools.</a:t>
            </a:r>
          </a:p>
          <a:p>
            <a:pPr marL="571500" indent="-571500" eaLnBrk="1" hangingPunct="1">
              <a:buFont typeface="Wingdings" charset="2"/>
              <a:buChar char="§"/>
            </a:pPr>
            <a:r>
              <a:rPr lang="en-US" sz="3600" dirty="0" smtClean="0">
                <a:effectLst/>
                <a:latin typeface="Times New Roman" charset="0"/>
                <a:ea typeface="Times New Roman" charset="0"/>
              </a:rPr>
              <a:t>502 students took </a:t>
            </a:r>
            <a:r>
              <a:rPr lang="en-US" sz="3600" dirty="0">
                <a:effectLst/>
                <a:latin typeface="Times New Roman" charset="0"/>
                <a:ea typeface="Times New Roman" charset="0"/>
              </a:rPr>
              <a:t>part in </a:t>
            </a:r>
            <a:r>
              <a:rPr lang="en-US" sz="3600" dirty="0" smtClean="0">
                <a:effectLst/>
                <a:latin typeface="Times New Roman" charset="0"/>
                <a:ea typeface="Times New Roman" charset="0"/>
              </a:rPr>
              <a:t>Waves </a:t>
            </a:r>
            <a:r>
              <a:rPr lang="en-US" sz="3600" dirty="0">
                <a:effectLst/>
                <a:latin typeface="Times New Roman" charset="0"/>
                <a:ea typeface="Times New Roman" charset="0"/>
              </a:rPr>
              <a:t>2 and </a:t>
            </a:r>
            <a:r>
              <a:rPr lang="en-US" sz="3600" dirty="0" smtClean="0">
                <a:effectLst/>
                <a:latin typeface="Times New Roman" charset="0"/>
                <a:ea typeface="Times New Roman" charset="0"/>
              </a:rPr>
              <a:t>3.</a:t>
            </a:r>
          </a:p>
          <a:p>
            <a:pPr marL="1314450" lvl="1" indent="-571500" eaLnBrk="1" hangingPunct="1">
              <a:buFontTx/>
              <a:buChar char="-"/>
            </a:pPr>
            <a:r>
              <a:rPr lang="en-US" sz="3600" dirty="0" smtClean="0">
                <a:latin typeface="Times New Roman" charset="0"/>
                <a:ea typeface="Times New Roman" charset="0"/>
              </a:rPr>
              <a:t>Mean </a:t>
            </a:r>
            <a:r>
              <a:rPr lang="en-US" sz="3600" dirty="0">
                <a:latin typeface="Times New Roman" charset="0"/>
                <a:ea typeface="Times New Roman" charset="0"/>
              </a:rPr>
              <a:t>ages – 13.2 at </a:t>
            </a:r>
            <a:r>
              <a:rPr lang="en-US" sz="3600" dirty="0" smtClean="0">
                <a:latin typeface="Times New Roman" charset="0"/>
                <a:ea typeface="Times New Roman" charset="0"/>
              </a:rPr>
              <a:t>Wave 2 </a:t>
            </a:r>
            <a:r>
              <a:rPr lang="en-US" sz="3600" dirty="0">
                <a:latin typeface="Times New Roman" charset="0"/>
                <a:ea typeface="Times New Roman" charset="0"/>
              </a:rPr>
              <a:t>and 18.0 at </a:t>
            </a:r>
            <a:r>
              <a:rPr lang="en-US" sz="3600" dirty="0" smtClean="0">
                <a:latin typeface="Times New Roman" charset="0"/>
                <a:ea typeface="Times New Roman" charset="0"/>
              </a:rPr>
              <a:t>Wave 3</a:t>
            </a:r>
            <a:r>
              <a:rPr lang="en-US" sz="3600" dirty="0" smtClean="0"/>
              <a:t> </a:t>
            </a:r>
            <a:endParaRPr lang="en-US" altLang="en-US" sz="3600" dirty="0"/>
          </a:p>
          <a:p>
            <a:pPr marL="571500" indent="-571500" eaLnBrk="1" hangingPunct="1">
              <a:buFont typeface="Wingdings" charset="2"/>
              <a:buChar char="§"/>
            </a:pPr>
            <a:r>
              <a:rPr lang="en-US" sz="3600" dirty="0" smtClean="0">
                <a:latin typeface="Times New Roman" charset="0"/>
                <a:ea typeface="Times New Roman" charset="0"/>
              </a:rPr>
              <a:t>52</a:t>
            </a:r>
            <a:r>
              <a:rPr lang="en-US" sz="3600" dirty="0">
                <a:latin typeface="Times New Roman" charset="0"/>
                <a:ea typeface="Times New Roman" charset="0"/>
              </a:rPr>
              <a:t>% </a:t>
            </a:r>
            <a:r>
              <a:rPr lang="en-US" sz="3600" dirty="0" smtClean="0">
                <a:latin typeface="Times New Roman" charset="0"/>
                <a:ea typeface="Times New Roman" charset="0"/>
              </a:rPr>
              <a:t>male</a:t>
            </a:r>
          </a:p>
          <a:p>
            <a:pPr marL="571500" indent="-571500" eaLnBrk="1" hangingPunct="1">
              <a:buFont typeface="Wingdings" charset="2"/>
              <a:buChar char="§"/>
            </a:pPr>
            <a:r>
              <a:rPr lang="en-US" sz="3600" dirty="0" smtClean="0">
                <a:effectLst/>
                <a:latin typeface="Times New Roman" charset="0"/>
                <a:ea typeface="Times New Roman" charset="0"/>
              </a:rPr>
              <a:t>78</a:t>
            </a:r>
            <a:r>
              <a:rPr lang="en-US" sz="3600" dirty="0">
                <a:effectLst/>
                <a:latin typeface="Times New Roman" charset="0"/>
                <a:ea typeface="Times New Roman" charset="0"/>
              </a:rPr>
              <a:t>% African </a:t>
            </a:r>
            <a:r>
              <a:rPr lang="en-US" sz="3600" dirty="0" smtClean="0">
                <a:effectLst/>
                <a:latin typeface="Times New Roman" charset="0"/>
                <a:ea typeface="Times New Roman" charset="0"/>
              </a:rPr>
              <a:t>American, </a:t>
            </a:r>
            <a:r>
              <a:rPr lang="en-US" sz="3600" dirty="0" smtClean="0">
                <a:latin typeface="Times New Roman" charset="0"/>
                <a:ea typeface="Times New Roman" charset="0"/>
              </a:rPr>
              <a:t>20</a:t>
            </a:r>
            <a:r>
              <a:rPr lang="en-US" sz="3600" dirty="0">
                <a:latin typeface="Times New Roman" charset="0"/>
                <a:ea typeface="Times New Roman" charset="0"/>
              </a:rPr>
              <a:t>% </a:t>
            </a:r>
            <a:r>
              <a:rPr lang="en-US" sz="3600" dirty="0" smtClean="0">
                <a:latin typeface="Times New Roman" charset="0"/>
                <a:ea typeface="Times New Roman" charset="0"/>
              </a:rPr>
              <a:t>Caucasian, </a:t>
            </a:r>
            <a:r>
              <a:rPr lang="en-US" sz="3600" dirty="0" smtClean="0">
                <a:effectLst/>
                <a:latin typeface="Times New Roman" charset="0"/>
                <a:ea typeface="Times New Roman" charset="0"/>
              </a:rPr>
              <a:t>2</a:t>
            </a:r>
            <a:r>
              <a:rPr lang="en-US" sz="3600" dirty="0">
                <a:effectLst/>
                <a:latin typeface="Times New Roman" charset="0"/>
                <a:ea typeface="Times New Roman" charset="0"/>
              </a:rPr>
              <a:t>% </a:t>
            </a:r>
            <a:r>
              <a:rPr lang="en-US" sz="3600" dirty="0" smtClean="0">
                <a:effectLst/>
                <a:latin typeface="Times New Roman" charset="0"/>
                <a:ea typeface="Times New Roman" charset="0"/>
              </a:rPr>
              <a:t>other</a:t>
            </a:r>
            <a:endParaRPr lang="en-US" sz="3600" dirty="0">
              <a:effectLst/>
              <a:latin typeface="Times New Roman" charset="0"/>
              <a:ea typeface="Times New Roman" charset="0"/>
            </a:endParaRPr>
          </a:p>
        </p:txBody>
      </p:sp>
      <p:sp>
        <p:nvSpPr>
          <p:cNvPr id="2063" name="Rectangle 344"/>
          <p:cNvSpPr>
            <a:spLocks noChangeArrowheads="1"/>
          </p:cNvSpPr>
          <p:nvPr/>
        </p:nvSpPr>
        <p:spPr bwMode="auto">
          <a:xfrm>
            <a:off x="16741035" y="6660771"/>
            <a:ext cx="18671595" cy="11888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wrap="none" lIns="144375" tIns="72187" rIns="144375" bIns="72187" anchor="ctr"/>
          <a:lstStyle/>
          <a:p>
            <a:pPr algn="ctr" defTabSz="4702175">
              <a:defRPr/>
            </a:pPr>
            <a:r>
              <a:rPr lang="en-US" sz="6000" b="1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Analysis and Results</a:t>
            </a:r>
          </a:p>
        </p:txBody>
      </p:sp>
      <p:sp>
        <p:nvSpPr>
          <p:cNvPr id="2065" name="Text Box 223"/>
          <p:cNvSpPr txBox="1">
            <a:spLocks noChangeArrowheads="1"/>
          </p:cNvSpPr>
          <p:nvPr/>
        </p:nvSpPr>
        <p:spPr bwMode="auto">
          <a:xfrm>
            <a:off x="25603200" y="8193934"/>
            <a:ext cx="9525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914400" lvl="2" indent="0" algn="ctr"/>
            <a:r>
              <a:rPr lang="en-US" altLang="en-US" sz="3600" b="1" dirty="0" smtClean="0">
                <a:latin typeface="Times New Roman" charset="0"/>
                <a:ea typeface="Times New Roman" charset="0"/>
                <a:cs typeface="Times New Roman" charset="0"/>
              </a:rPr>
              <a:t>Figure 2. Average Report of Substance Use Frequency at Wave 3</a:t>
            </a:r>
            <a:endParaRPr lang="en-US" altLang="en-US" sz="36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2069" name="Rectangle 110"/>
          <p:cNvSpPr>
            <a:spLocks noChangeArrowheads="1"/>
          </p:cNvSpPr>
          <p:nvPr/>
        </p:nvSpPr>
        <p:spPr bwMode="auto">
          <a:xfrm>
            <a:off x="13258800" y="12614275"/>
            <a:ext cx="19050" cy="1587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070" name="Rectangle 111"/>
          <p:cNvSpPr>
            <a:spLocks noChangeArrowheads="1"/>
          </p:cNvSpPr>
          <p:nvPr/>
        </p:nvSpPr>
        <p:spPr bwMode="auto">
          <a:xfrm>
            <a:off x="13258800" y="13950950"/>
            <a:ext cx="19050" cy="17463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071" name="Rectangle 112"/>
          <p:cNvSpPr>
            <a:spLocks noChangeArrowheads="1"/>
          </p:cNvSpPr>
          <p:nvPr/>
        </p:nvSpPr>
        <p:spPr bwMode="auto">
          <a:xfrm>
            <a:off x="13258800" y="15554325"/>
            <a:ext cx="19050" cy="1587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075" name="Text Box 223"/>
          <p:cNvSpPr txBox="1">
            <a:spLocks noChangeArrowheads="1"/>
          </p:cNvSpPr>
          <p:nvPr/>
        </p:nvSpPr>
        <p:spPr bwMode="auto">
          <a:xfrm>
            <a:off x="16791757" y="13877015"/>
            <a:ext cx="18742347" cy="292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4000" b="1" dirty="0">
                <a:latin typeface="Times New Roman" charset="0"/>
                <a:ea typeface="Times New Roman" charset="0"/>
                <a:cs typeface="Times New Roman" charset="0"/>
              </a:rPr>
              <a:t>Main analyses </a:t>
            </a:r>
          </a:p>
          <a:p>
            <a:pPr marL="1028700" lvl="1" indent="-571500">
              <a:buFont typeface="Wingdings" charset="2"/>
              <a:buChar char="§"/>
            </a:pPr>
            <a:r>
              <a:rPr lang="en-US" alt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Hierarchical linear regressions </a:t>
            </a:r>
            <a:r>
              <a:rPr lang="en-US" altLang="en-US" sz="3600" dirty="0">
                <a:latin typeface="Times New Roman" charset="0"/>
                <a:ea typeface="Times New Roman" charset="0"/>
                <a:cs typeface="Times New Roman" charset="0"/>
              </a:rPr>
              <a:t>were conducted in SPSS to </a:t>
            </a:r>
            <a:r>
              <a:rPr lang="en-US" alt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predict frequency of alcohol, tobacco, and marijuana use at Wave 3 from each form </a:t>
            </a:r>
            <a:r>
              <a:rPr lang="en-US" altLang="en-US" sz="3600" dirty="0">
                <a:latin typeface="Times New Roman" charset="0"/>
                <a:ea typeface="Times New Roman" charset="0"/>
                <a:cs typeface="Times New Roman" charset="0"/>
              </a:rPr>
              <a:t>of aggression in Wave </a:t>
            </a:r>
            <a:r>
              <a:rPr lang="en-US" alt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2.</a:t>
            </a:r>
            <a:endParaRPr lang="en-US" altLang="en-US" sz="36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marL="1028700" lvl="1" indent="-571500">
              <a:buFont typeface="Wingdings" charset="2"/>
              <a:buChar char="§"/>
            </a:pPr>
            <a:r>
              <a:rPr lang="en-US" alt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Step 1 included covariates - age</a:t>
            </a:r>
            <a:r>
              <a:rPr lang="en-US" altLang="en-US" sz="3600" dirty="0">
                <a:latin typeface="Times New Roman" charset="0"/>
                <a:ea typeface="Times New Roman" charset="0"/>
                <a:cs typeface="Times New Roman" charset="0"/>
              </a:rPr>
              <a:t>, gender, ethnicity, </a:t>
            </a:r>
            <a:r>
              <a:rPr lang="en-US" alt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family income, and Wave 2 substance use. </a:t>
            </a:r>
            <a:endParaRPr lang="en-US" altLang="en-US" sz="3600" dirty="0" smtClean="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1028700" lvl="1" indent="-571500">
              <a:buFont typeface="Wingdings" charset="2"/>
              <a:buChar char="§"/>
            </a:pPr>
            <a:r>
              <a:rPr lang="en-US" alt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Step 2 included aggression subscales, tested one at a time because of high </a:t>
            </a:r>
            <a:r>
              <a:rPr lang="en-US" altLang="en-US" sz="3600" dirty="0" err="1" smtClean="0">
                <a:latin typeface="Times New Roman" charset="0"/>
                <a:ea typeface="Times New Roman" charset="0"/>
                <a:cs typeface="Times New Roman" charset="0"/>
              </a:rPr>
              <a:t>intercorrelations</a:t>
            </a:r>
            <a:r>
              <a:rPr lang="en-US" alt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.</a:t>
            </a:r>
          </a:p>
        </p:txBody>
      </p:sp>
      <p:sp>
        <p:nvSpPr>
          <p:cNvPr id="2076" name="TextBox 30"/>
          <p:cNvSpPr txBox="1">
            <a:spLocks noChangeArrowheads="1"/>
          </p:cNvSpPr>
          <p:nvPr/>
        </p:nvSpPr>
        <p:spPr bwMode="auto">
          <a:xfrm>
            <a:off x="17497280" y="8106756"/>
            <a:ext cx="666591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3600" b="1" dirty="0"/>
              <a:t> </a:t>
            </a:r>
            <a:r>
              <a:rPr lang="en-US" altLang="en-US" sz="3600" b="1" dirty="0" smtClean="0">
                <a:latin typeface="Times New Roman" charset="0"/>
                <a:ea typeface="Times New Roman" charset="0"/>
                <a:cs typeface="Times New Roman" charset="0"/>
              </a:rPr>
              <a:t>Figure 1. Average Report of Aggression at Wave 2 </a:t>
            </a:r>
            <a:endParaRPr lang="en-US" altLang="en-US" sz="36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2194" name="TextBox 34"/>
          <p:cNvSpPr txBox="1">
            <a:spLocks noChangeArrowheads="1"/>
          </p:cNvSpPr>
          <p:nvPr/>
        </p:nvSpPr>
        <p:spPr bwMode="auto">
          <a:xfrm>
            <a:off x="18085114" y="21250275"/>
            <a:ext cx="15900086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3500" b="1" dirty="0"/>
              <a:t> </a:t>
            </a:r>
          </a:p>
        </p:txBody>
      </p:sp>
      <p:sp>
        <p:nvSpPr>
          <p:cNvPr id="2195" name="Text Box 223"/>
          <p:cNvSpPr txBox="1">
            <a:spLocks noChangeArrowheads="1"/>
          </p:cNvSpPr>
          <p:nvPr/>
        </p:nvSpPr>
        <p:spPr bwMode="auto">
          <a:xfrm>
            <a:off x="16244821" y="34150661"/>
            <a:ext cx="18941348" cy="2816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1028700" lvl="1" indent="-571500">
              <a:buFont typeface="Wingdings" charset="2"/>
              <a:buChar char="§"/>
            </a:pP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After accounting for Wave 2 substance use and demographic factors, only pure overt aggression and pure relational aggression predicted more frequent alcohol use at Wave 3.</a:t>
            </a:r>
          </a:p>
          <a:p>
            <a:pPr marL="1028700" lvl="1" indent="-571500">
              <a:buFont typeface="Wingdings" charset="2"/>
              <a:buChar char="§"/>
            </a:pPr>
            <a:r>
              <a:rPr lang="en-US" sz="3500" dirty="0" smtClean="0">
                <a:latin typeface="Times New Roman" charset="0"/>
                <a:cs typeface="Times New Roman" charset="0"/>
              </a:rPr>
              <a:t>Overt (physical) aggression was a stronger predictor of substance use than relational aggression.</a:t>
            </a:r>
            <a:endParaRPr lang="en-US" sz="3500" dirty="0"/>
          </a:p>
          <a:p>
            <a:pPr marL="1028700" lvl="1" indent="-571500">
              <a:buFont typeface="Wingdings" charset="2"/>
              <a:buChar char="§"/>
            </a:pPr>
            <a:r>
              <a:rPr lang="en-US" sz="3500" dirty="0" smtClean="0">
                <a:latin typeface="Times New Roman" charset="0"/>
                <a:ea typeface="Times New Roman" charset="0"/>
                <a:cs typeface="Times New Roman" charset="0"/>
              </a:rPr>
              <a:t>None of the instrumental or reactive aggression subtypes uniquely predicted future substance use.</a:t>
            </a:r>
          </a:p>
          <a:p>
            <a:pPr marL="1028700" lvl="1" indent="-571500">
              <a:buFont typeface="Wingdings" charset="2"/>
              <a:buChar char="§"/>
            </a:pPr>
            <a:r>
              <a:rPr lang="en-US" sz="3500" dirty="0" smtClean="0">
                <a:latin typeface="Times New Roman" charset="0"/>
                <a:ea typeface="Times New Roman" charset="0"/>
                <a:cs typeface="Times New Roman" charset="0"/>
              </a:rPr>
              <a:t>Marijuana and tobacco use frequencies were not predicted by any aggression subscales.</a:t>
            </a:r>
            <a:endParaRPr lang="en-US" sz="3600" dirty="0" smtClean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2196" name="TextBox 36"/>
          <p:cNvSpPr txBox="1">
            <a:spLocks noChangeArrowheads="1"/>
          </p:cNvSpPr>
          <p:nvPr/>
        </p:nvSpPr>
        <p:spPr bwMode="auto">
          <a:xfrm>
            <a:off x="16741035" y="33534090"/>
            <a:ext cx="54102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*p&lt;.05, **p&lt;.</a:t>
            </a:r>
            <a:r>
              <a:rPr lang="en-US" alt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01, ***p&lt;.001</a:t>
            </a:r>
            <a:endParaRPr lang="en-US" altLang="en-US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97" name="Rectangle 156"/>
          <p:cNvSpPr>
            <a:spLocks noChangeArrowheads="1"/>
          </p:cNvSpPr>
          <p:nvPr/>
        </p:nvSpPr>
        <p:spPr bwMode="auto">
          <a:xfrm>
            <a:off x="0" y="0"/>
            <a:ext cx="512064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199" name="Rectangle 158"/>
          <p:cNvSpPr>
            <a:spLocks noChangeArrowheads="1"/>
          </p:cNvSpPr>
          <p:nvPr/>
        </p:nvSpPr>
        <p:spPr bwMode="auto">
          <a:xfrm>
            <a:off x="0" y="0"/>
            <a:ext cx="512064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200" name="Rectangle 160"/>
          <p:cNvSpPr>
            <a:spLocks noChangeArrowheads="1"/>
          </p:cNvSpPr>
          <p:nvPr/>
        </p:nvSpPr>
        <p:spPr bwMode="auto">
          <a:xfrm>
            <a:off x="0" y="0"/>
            <a:ext cx="512064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7" name="TextBox 6"/>
          <p:cNvSpPr txBox="1"/>
          <p:nvPr/>
        </p:nvSpPr>
        <p:spPr>
          <a:xfrm>
            <a:off x="1255255" y="24710596"/>
            <a:ext cx="12896851" cy="12834283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/>
            <a:r>
              <a:rPr lang="en-US" sz="3600" b="1" dirty="0" smtClean="0">
                <a:latin typeface="Times New Roman" charset="0"/>
                <a:ea typeface="Times New Roman" charset="0"/>
                <a:cs typeface="Times New Roman" charset="0"/>
              </a:rPr>
              <a:t>Aggression</a:t>
            </a:r>
            <a:endParaRPr lang="en-US" sz="3600" b="1" dirty="0">
              <a:latin typeface="Times New Roman" charset="0"/>
              <a:ea typeface="Times New Roman" charset="0"/>
              <a:cs typeface="Times New Roman" charset="0"/>
            </a:endParaRPr>
          </a:p>
          <a:p>
            <a:pPr marL="1028700" lvl="1" indent="-571500">
              <a:buFont typeface="Wingdings" charset="2"/>
              <a:buChar char="§"/>
            </a:pP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Youth report of aggression at Wave 2 (Little et al., 2003)</a:t>
            </a:r>
          </a:p>
          <a:p>
            <a:pPr marL="1028700" lvl="1" indent="-571500">
              <a:buFont typeface="Wingdings" charset="2"/>
              <a:buChar char="§"/>
            </a:pP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6 subscales:</a:t>
            </a:r>
          </a:p>
          <a:p>
            <a:pPr marL="1485900" lvl="2" indent="-571500">
              <a:buFontTx/>
              <a:buChar char="-"/>
            </a:pP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Pure </a:t>
            </a:r>
            <a:r>
              <a:rPr lang="en-US" sz="3600" dirty="0">
                <a:latin typeface="Times New Roman" charset="0"/>
                <a:ea typeface="Times New Roman" charset="0"/>
                <a:cs typeface="Times New Roman" charset="0"/>
              </a:rPr>
              <a:t>overt </a:t>
            </a: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aggression (“you often fight with others”)</a:t>
            </a:r>
            <a:endParaRPr lang="en-US" sz="36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marL="1485900" lvl="2" indent="-571500">
              <a:buFontTx/>
              <a:buChar char="-"/>
            </a:pP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Reactive </a:t>
            </a:r>
            <a:r>
              <a:rPr lang="en-US" sz="3600" dirty="0">
                <a:latin typeface="Times New Roman" charset="0"/>
                <a:ea typeface="Times New Roman" charset="0"/>
                <a:cs typeface="Times New Roman" charset="0"/>
              </a:rPr>
              <a:t>overt </a:t>
            </a: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aggression (“when you are hurt, you fight”)</a:t>
            </a:r>
          </a:p>
          <a:p>
            <a:pPr marL="1485900" lvl="2" indent="-571500">
              <a:buFontTx/>
              <a:buChar char="-"/>
            </a:pP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Instrumental </a:t>
            </a:r>
            <a:r>
              <a:rPr lang="en-US" sz="3600" dirty="0">
                <a:latin typeface="Times New Roman" charset="0"/>
                <a:ea typeface="Times New Roman" charset="0"/>
                <a:cs typeface="Times New Roman" charset="0"/>
              </a:rPr>
              <a:t>overt </a:t>
            </a: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aggression (“fight to get what you want”)</a:t>
            </a:r>
          </a:p>
          <a:p>
            <a:pPr marL="1485900" lvl="2" indent="-571500">
              <a:buFontTx/>
              <a:buChar char="-"/>
            </a:pP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Pure </a:t>
            </a:r>
            <a:r>
              <a:rPr lang="en-US" sz="3600" dirty="0">
                <a:latin typeface="Times New Roman" charset="0"/>
                <a:ea typeface="Times New Roman" charset="0"/>
                <a:cs typeface="Times New Roman" charset="0"/>
              </a:rPr>
              <a:t>relational </a:t>
            </a: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aggression (“you say mean things about others”)</a:t>
            </a:r>
          </a:p>
          <a:p>
            <a:pPr marL="1485900" lvl="2" indent="-571500">
              <a:buFontTx/>
              <a:buChar char="-"/>
            </a:pP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Reactive </a:t>
            </a:r>
            <a:r>
              <a:rPr lang="en-US" sz="3600" dirty="0">
                <a:latin typeface="Times New Roman" charset="0"/>
                <a:ea typeface="Times New Roman" charset="0"/>
                <a:cs typeface="Times New Roman" charset="0"/>
              </a:rPr>
              <a:t>relational </a:t>
            </a: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aggression (“when others hurt you…”)</a:t>
            </a:r>
          </a:p>
          <a:p>
            <a:pPr marL="1485900" lvl="2" indent="-571500">
              <a:buFontTx/>
              <a:buChar char="-"/>
            </a:pP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Instrumental </a:t>
            </a:r>
            <a:r>
              <a:rPr lang="en-US" sz="3600" dirty="0">
                <a:latin typeface="Times New Roman" charset="0"/>
                <a:ea typeface="Times New Roman" charset="0"/>
                <a:cs typeface="Times New Roman" charset="0"/>
              </a:rPr>
              <a:t>relational </a:t>
            </a: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aggression (“… to get what you want”)</a:t>
            </a:r>
            <a:endParaRPr lang="en-US" sz="36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marL="1028700" lvl="1" indent="-571500">
              <a:buFont typeface="Wingdings" charset="2"/>
              <a:buChar char="§"/>
            </a:pP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6 items per scale.</a:t>
            </a:r>
          </a:p>
          <a:p>
            <a:pPr marL="1028700" lvl="1" indent="-571500">
              <a:buFont typeface="Wingdings" charset="2"/>
              <a:buChar char="§"/>
            </a:pP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Rated 1 (Not at all true) to 4 (Completely true) and summed.</a:t>
            </a:r>
          </a:p>
          <a:p>
            <a:pPr marL="1028700" lvl="1" indent="-571500">
              <a:buFont typeface="Wingdings" charset="2"/>
              <a:buChar char="§"/>
            </a:pPr>
            <a:endParaRPr lang="en-US" sz="3600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pPr lvl="1"/>
            <a:r>
              <a:rPr lang="en-US" sz="3600" b="1" dirty="0" smtClean="0">
                <a:latin typeface="Times New Roman" charset="0"/>
                <a:ea typeface="Times New Roman" charset="0"/>
                <a:cs typeface="Times New Roman" charset="0"/>
              </a:rPr>
              <a:t>Substance Use</a:t>
            </a:r>
            <a:endParaRPr lang="en-US" sz="3600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pPr marL="1028700" lvl="1" indent="-571500">
              <a:buFont typeface="Wingdings" charset="2"/>
              <a:buChar char="§"/>
            </a:pPr>
            <a:r>
              <a:rPr lang="en-US" sz="3600" u="sng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Wave 2</a:t>
            </a:r>
          </a:p>
          <a:p>
            <a:pPr marL="1485900" lvl="2" indent="-571500">
              <a:buFontTx/>
              <a:buChar char="-"/>
            </a:pPr>
            <a:r>
              <a:rPr lang="en-US" sz="36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Youth report of ever having used </a:t>
            </a: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alcohol</a:t>
            </a:r>
            <a:r>
              <a:rPr lang="en-US" sz="3600" dirty="0">
                <a:latin typeface="Times New Roman" charset="0"/>
                <a:ea typeface="Times New Roman" charset="0"/>
                <a:cs typeface="Times New Roman" charset="0"/>
              </a:rPr>
              <a:t>, tobacco, or </a:t>
            </a: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marijuana </a:t>
            </a:r>
            <a:endParaRPr lang="en-US" sz="36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marL="1485900" lvl="2" indent="-571500">
              <a:buFontTx/>
              <a:buChar char="-"/>
            </a:pP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Items rated 0 (no) to 1 (yes) and summed</a:t>
            </a:r>
          </a:p>
          <a:p>
            <a:pPr marL="1028700" lvl="1" indent="-571500">
              <a:buFont typeface="Wingdings" charset="2"/>
              <a:buChar char="§"/>
            </a:pPr>
            <a:r>
              <a:rPr lang="en-US" sz="3600" u="sng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Wave </a:t>
            </a:r>
            <a:r>
              <a:rPr lang="en-US" sz="3600" u="sng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3 </a:t>
            </a:r>
          </a:p>
          <a:p>
            <a:pPr marL="1485900" lvl="2" indent="-571500">
              <a:buFontTx/>
              <a:buChar char="-"/>
            </a:pPr>
            <a:r>
              <a:rPr lang="en-US" sz="36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Youth report of frequency </a:t>
            </a: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of using marijuana, tobacco, </a:t>
            </a:r>
            <a:r>
              <a:rPr lang="en-US" sz="3600" dirty="0">
                <a:latin typeface="Times New Roman" charset="0"/>
                <a:ea typeface="Times New Roman" charset="0"/>
                <a:cs typeface="Times New Roman" charset="0"/>
              </a:rPr>
              <a:t>and </a:t>
            </a: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alcohol in the past year</a:t>
            </a:r>
          </a:p>
          <a:p>
            <a:pPr marL="1485900" lvl="2" indent="-571500">
              <a:buFontTx/>
              <a:buChar char="-"/>
            </a:pP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Items rated 0 (never) to 7 (everyday)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715495" y="9930063"/>
            <a:ext cx="35453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7368489"/>
              </p:ext>
            </p:extLst>
          </p:nvPr>
        </p:nvGraphicFramePr>
        <p:xfrm>
          <a:off x="16741036" y="17926717"/>
          <a:ext cx="18671594" cy="1554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546"/>
                <a:gridCol w="3927015"/>
                <a:gridCol w="4084095"/>
                <a:gridCol w="3748938"/>
              </a:tblGrid>
              <a:tr h="20691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Marijuana Use </a:t>
                      </a: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β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Tobacco </a:t>
                      </a: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Use </a:t>
                      </a: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β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Alcohol </a:t>
                      </a: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Use </a:t>
                      </a: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β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1034558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i="1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Step 1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</a:tr>
              <a:tr h="1034558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Age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.</a:t>
                      </a: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07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.</a:t>
                      </a: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14</a:t>
                      </a:r>
                      <a:r>
                        <a:rPr lang="en-US" sz="3400" baseline="300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**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.</a:t>
                      </a: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17</a:t>
                      </a:r>
                      <a:r>
                        <a:rPr lang="en-US" sz="3400" baseline="300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***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1034558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Female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-.</a:t>
                      </a: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15</a:t>
                      </a:r>
                      <a:r>
                        <a:rPr lang="en-US" sz="3400" baseline="300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**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-.10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-.</a:t>
                      </a: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05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1034558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Ethnic</a:t>
                      </a:r>
                      <a:r>
                        <a:rPr lang="en-US" sz="3400" baseline="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 minority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.</a:t>
                      </a: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12</a:t>
                      </a:r>
                      <a:r>
                        <a:rPr lang="en-US" sz="3400" baseline="300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*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-.</a:t>
                      </a: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15</a:t>
                      </a:r>
                      <a:r>
                        <a:rPr lang="en-US" sz="3400" baseline="300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**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-.</a:t>
                      </a: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01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1034558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Family income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-.</a:t>
                      </a: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04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-.</a:t>
                      </a: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11</a:t>
                      </a:r>
                      <a:r>
                        <a:rPr lang="en-US" sz="3400" baseline="300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*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-.</a:t>
                      </a: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02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1034558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Wave 2 </a:t>
                      </a:r>
                      <a:r>
                        <a:rPr lang="en-US" sz="3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substance use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.</a:t>
                      </a: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21</a:t>
                      </a:r>
                      <a:r>
                        <a:rPr lang="en-US" sz="3400" baseline="300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***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.</a:t>
                      </a: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26</a:t>
                      </a:r>
                      <a:r>
                        <a:rPr lang="en-US" sz="3400" baseline="300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***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.</a:t>
                      </a: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26</a:t>
                      </a:r>
                      <a:r>
                        <a:rPr lang="en-US" sz="3400" baseline="300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***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1034558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i="1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Separate Steps 2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i="1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340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i="1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i="1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340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1034558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Pure </a:t>
                      </a: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overt aggression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.</a:t>
                      </a: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03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.</a:t>
                      </a: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07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.</a:t>
                      </a: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18</a:t>
                      </a:r>
                      <a:r>
                        <a:rPr lang="en-US" sz="3400" baseline="300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***</a:t>
                      </a: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 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1034558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Reactive </a:t>
                      </a: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overt aggression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.</a:t>
                      </a: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05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.</a:t>
                      </a: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09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.</a:t>
                      </a: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05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1034558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Instrumental </a:t>
                      </a: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overt aggression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-.</a:t>
                      </a: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00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-.</a:t>
                      </a: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01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.</a:t>
                      </a: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08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1034558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Pure </a:t>
                      </a: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relational aggression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.</a:t>
                      </a: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04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.</a:t>
                      </a: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03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.10</a:t>
                      </a:r>
                      <a:r>
                        <a:rPr lang="en-US" sz="3400" baseline="300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**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1034558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Reactive </a:t>
                      </a: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relational aggression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.</a:t>
                      </a: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05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.</a:t>
                      </a: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02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.</a:t>
                      </a: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03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1034558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Instrumental </a:t>
                      </a: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relational aggression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.</a:t>
                      </a: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00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-.</a:t>
                      </a: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02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02945" algn="l"/>
                        </a:tabLst>
                      </a:pPr>
                      <a:r>
                        <a:rPr lang="en-US" sz="3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.</a:t>
                      </a:r>
                      <a:r>
                        <a:rPr lang="en-US" sz="3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04</a:t>
                      </a:r>
                      <a:endParaRPr lang="en-US" sz="3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16791757" y="17276927"/>
            <a:ext cx="72687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Times New Roman" charset="0"/>
                <a:ea typeface="Times New Roman" charset="0"/>
                <a:cs typeface="Times New Roman" charset="0"/>
              </a:rPr>
              <a:t>Table 1. Linear Regression Analyses</a:t>
            </a:r>
            <a:endParaRPr lang="en-US" sz="36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83" name="Picture 82" descr="https://upload.wikimedia.org/wikipedia/en/7/7a/University_of_Alabama_at_Birmingham_seal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1144881"/>
            <a:ext cx="4049476" cy="393639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37586336" y="7945213"/>
            <a:ext cx="11734800" cy="10064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charset="2"/>
              <a:buChar char="§"/>
            </a:pP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Pure </a:t>
            </a:r>
            <a:r>
              <a:rPr lang="en-US" sz="3600" dirty="0">
                <a:latin typeface="Times New Roman" charset="0"/>
                <a:ea typeface="Times New Roman" charset="0"/>
                <a:cs typeface="Times New Roman" charset="0"/>
              </a:rPr>
              <a:t>overt </a:t>
            </a: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aggression in early adolescence was </a:t>
            </a:r>
            <a:r>
              <a:rPr lang="en-US" sz="3600" dirty="0">
                <a:latin typeface="Times New Roman" charset="0"/>
                <a:ea typeface="Times New Roman" charset="0"/>
                <a:cs typeface="Times New Roman" charset="0"/>
              </a:rPr>
              <a:t>the most predictive aggression subtype of </a:t>
            </a: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late adolescent alcohol use, </a:t>
            </a:r>
            <a:r>
              <a:rPr lang="en-US" sz="3600" dirty="0">
                <a:latin typeface="Times New Roman" charset="0"/>
                <a:ea typeface="Times New Roman" charset="0"/>
                <a:cs typeface="Times New Roman" charset="0"/>
              </a:rPr>
              <a:t>potentially due </a:t>
            </a: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to its </a:t>
            </a:r>
            <a:r>
              <a:rPr lang="en-US" sz="3600" dirty="0">
                <a:latin typeface="Times New Roman" charset="0"/>
                <a:ea typeface="Times New Roman" charset="0"/>
                <a:cs typeface="Times New Roman" charset="0"/>
              </a:rPr>
              <a:t>role </a:t>
            </a: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in progression of </a:t>
            </a:r>
            <a:r>
              <a:rPr lang="en-US" sz="3600" dirty="0">
                <a:latin typeface="Times New Roman" charset="0"/>
                <a:ea typeface="Times New Roman" charset="0"/>
                <a:cs typeface="Times New Roman" charset="0"/>
              </a:rPr>
              <a:t>problem behavior </a:t>
            </a: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and affiliation with deviant peers (</a:t>
            </a:r>
            <a:r>
              <a:rPr lang="en-US" sz="3600" dirty="0" err="1" smtClean="0">
                <a:latin typeface="Times New Roman" charset="0"/>
                <a:ea typeface="Times New Roman" charset="0"/>
                <a:cs typeface="Times New Roman" charset="0"/>
              </a:rPr>
              <a:t>Fite</a:t>
            </a: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3600" dirty="0">
                <a:latin typeface="Times New Roman" charset="0"/>
                <a:ea typeface="Times New Roman" charset="0"/>
                <a:cs typeface="Times New Roman" charset="0"/>
              </a:rPr>
              <a:t>et al., 2012).</a:t>
            </a:r>
          </a:p>
          <a:p>
            <a:pPr marL="685800" indent="-685800">
              <a:buFont typeface="Wingdings" charset="2"/>
              <a:buChar char="§"/>
            </a:pP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While </a:t>
            </a:r>
            <a:r>
              <a:rPr lang="en-US" sz="3600" dirty="0">
                <a:latin typeface="Times New Roman" charset="0"/>
                <a:ea typeface="Times New Roman" charset="0"/>
                <a:cs typeface="Times New Roman" charset="0"/>
              </a:rPr>
              <a:t>reactive overt aggression was most </a:t>
            </a: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frequently reported in early adolescence, it did not uniquely predict substance </a:t>
            </a:r>
            <a:r>
              <a:rPr lang="en-US" sz="3600" dirty="0">
                <a:latin typeface="Times New Roman" charset="0"/>
                <a:ea typeface="Times New Roman" charset="0"/>
                <a:cs typeface="Times New Roman" charset="0"/>
              </a:rPr>
              <a:t>use </a:t>
            </a: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in late adolescence.</a:t>
            </a:r>
          </a:p>
          <a:p>
            <a:pPr marL="685800" indent="-685800">
              <a:buFont typeface="Wingdings" charset="2"/>
              <a:buChar char="§"/>
            </a:pP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Pure relational aggression also predicted alcohol use, perhaps reflecting the role of anxiety (</a:t>
            </a:r>
            <a:r>
              <a:rPr lang="en-US" sz="3600" dirty="0" err="1" smtClean="0">
                <a:latin typeface="Times New Roman" charset="0"/>
                <a:ea typeface="Times New Roman" charset="0"/>
                <a:cs typeface="Times New Roman" charset="0"/>
              </a:rPr>
              <a:t>Loudin</a:t>
            </a: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 et al., 2003). </a:t>
            </a:r>
          </a:p>
          <a:p>
            <a:pPr marL="685800" indent="-685800">
              <a:buFont typeface="Wingdings" charset="2"/>
              <a:buChar char="§"/>
            </a:pP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Early adolescent substance use uniquely predicted all types of substance use in late adolescence, consistent with prior research on the negative outcomes of early substance use initiation (</a:t>
            </a:r>
            <a:r>
              <a:rPr lang="en-US" sz="3600" dirty="0" err="1" smtClean="0">
                <a:latin typeface="Times New Roman" charset="0"/>
                <a:ea typeface="Times New Roman" charset="0"/>
                <a:cs typeface="Times New Roman" charset="0"/>
              </a:rPr>
              <a:t>Magid</a:t>
            </a: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 &amp; Moreland, 2014).</a:t>
            </a:r>
          </a:p>
          <a:p>
            <a:pPr marL="685800" indent="-685800">
              <a:buFont typeface="Wingdings" charset="2"/>
              <a:buChar char="§"/>
            </a:pP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The results suggest that early adolescents who engage in substance use and/or overt and relational aggression are at an increased risk of more frequent alcohol use in late adolescence and would benefit from interventions.</a:t>
            </a:r>
          </a:p>
        </p:txBody>
      </p:sp>
      <p:graphicFrame>
        <p:nvGraphicFramePr>
          <p:cNvPr id="35" name="Chart 34"/>
          <p:cNvGraphicFramePr/>
          <p:nvPr>
            <p:extLst>
              <p:ext uri="{D42A27DB-BD31-4B8C-83A1-F6EECF244321}">
                <p14:modId xmlns:p14="http://schemas.microsoft.com/office/powerpoint/2010/main" val="1155391062"/>
              </p:ext>
            </p:extLst>
          </p:nvPr>
        </p:nvGraphicFramePr>
        <p:xfrm>
          <a:off x="17403540" y="9391251"/>
          <a:ext cx="7085712" cy="3829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7497280" y="13257970"/>
            <a:ext cx="18069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imes New Roman" charset="0"/>
                <a:ea typeface="Times New Roman" charset="0"/>
                <a:cs typeface="Times New Roman" charset="0"/>
              </a:rPr>
              <a:t>Possible range 6-24</a:t>
            </a:r>
            <a:endParaRPr lang="en-US" sz="16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38" name="Rectangle 329"/>
          <p:cNvSpPr>
            <a:spLocks noChangeArrowheads="1"/>
          </p:cNvSpPr>
          <p:nvPr/>
        </p:nvSpPr>
        <p:spPr bwMode="auto">
          <a:xfrm>
            <a:off x="37542636" y="6684781"/>
            <a:ext cx="11911164" cy="117475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wrap="none" lIns="144375" tIns="72187" rIns="144375" bIns="72187" anchor="ctr"/>
          <a:lstStyle/>
          <a:p>
            <a:pPr algn="ctr" defTabSz="4702175">
              <a:defRPr/>
            </a:pPr>
            <a:r>
              <a:rPr lang="en-US" sz="6000" b="1" dirty="0" smtClean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Discussion</a:t>
            </a:r>
            <a:endParaRPr lang="en-US" sz="6000" b="1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graphicFrame>
        <p:nvGraphicFramePr>
          <p:cNvPr id="39" name="Chart 38"/>
          <p:cNvGraphicFramePr/>
          <p:nvPr>
            <p:extLst>
              <p:ext uri="{D42A27DB-BD31-4B8C-83A1-F6EECF244321}">
                <p14:modId xmlns:p14="http://schemas.microsoft.com/office/powerpoint/2010/main" val="1693463039"/>
              </p:ext>
            </p:extLst>
          </p:nvPr>
        </p:nvGraphicFramePr>
        <p:xfrm>
          <a:off x="26662958" y="9391251"/>
          <a:ext cx="8008018" cy="38469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2" name="Rectangle 329"/>
          <p:cNvSpPr>
            <a:spLocks noChangeArrowheads="1"/>
          </p:cNvSpPr>
          <p:nvPr/>
        </p:nvSpPr>
        <p:spPr bwMode="auto">
          <a:xfrm>
            <a:off x="37542636" y="18073934"/>
            <a:ext cx="11911164" cy="117475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wrap="none" lIns="144375" tIns="72187" rIns="144375" bIns="72187" anchor="ctr"/>
          <a:lstStyle/>
          <a:p>
            <a:pPr algn="ctr" defTabSz="4702175">
              <a:defRPr/>
            </a:pPr>
            <a:r>
              <a:rPr lang="en-US" sz="6000" b="1" dirty="0" smtClean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Limitations and Future Directions</a:t>
            </a:r>
            <a:endParaRPr lang="en-US" sz="6000" b="1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586336" y="19329167"/>
            <a:ext cx="12174427" cy="8894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charset="2"/>
              <a:buChar char="§"/>
            </a:pP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Youth reported relatively low </a:t>
            </a:r>
            <a:r>
              <a:rPr lang="en-US" sz="3600" dirty="0">
                <a:latin typeface="Times New Roman" charset="0"/>
                <a:ea typeface="Times New Roman" charset="0"/>
                <a:cs typeface="Times New Roman" charset="0"/>
              </a:rPr>
              <a:t>levels of aggression </a:t>
            </a: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and substance use. </a:t>
            </a:r>
          </a:p>
          <a:p>
            <a:pPr marL="685800" indent="-685800">
              <a:buFont typeface="Wingdings" charset="2"/>
              <a:buChar char="§"/>
            </a:pP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Some forms of aggression (especially instrumental aggression) were rarely endorsed, which likely attenuated their relationships with substance use. </a:t>
            </a:r>
          </a:p>
          <a:p>
            <a:pPr marL="685800" indent="-685800">
              <a:buFont typeface="Wingdings" charset="2"/>
              <a:buChar char="§"/>
            </a:pP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Aggression was assessed with self-reports that may be biased. Peer, teacher, or parent reports may be more valid.</a:t>
            </a:r>
          </a:p>
          <a:p>
            <a:pPr marL="685800" indent="-685800">
              <a:buFont typeface="Wingdings" charset="2"/>
              <a:buChar char="§"/>
            </a:pP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Long time elapsed between Waves 2 and 3; aggression may be a stronger predictor of substance use over shorter periods of time.</a:t>
            </a:r>
          </a:p>
          <a:p>
            <a:pPr marL="685800" indent="-685800">
              <a:buFont typeface="Wingdings" charset="2"/>
              <a:buChar char="§"/>
            </a:pP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Future research should examine how different forms of aggression predict substance use over shorter time periods (e.g., 1-2 years) using multi-informant reports.</a:t>
            </a:r>
          </a:p>
          <a:p>
            <a:pPr marL="685800" indent="-685800">
              <a:buFont typeface="Wingdings" charset="2"/>
              <a:buChar char="§"/>
            </a:pP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Possible gender differences in the roles of different types of aggression in substance use should also be evaluated.</a:t>
            </a:r>
            <a:endParaRPr lang="en-US" sz="3600" dirty="0">
              <a:latin typeface="Times New Roman" charset="0"/>
              <a:ea typeface="Times New Roman" charset="0"/>
              <a:cs typeface="Times New Roman" charset="0"/>
            </a:endParaRPr>
          </a:p>
          <a:p>
            <a:endParaRPr lang="en-US" dirty="0"/>
          </a:p>
        </p:txBody>
      </p:sp>
      <p:sp>
        <p:nvSpPr>
          <p:cNvPr id="45" name="Rectangle 329"/>
          <p:cNvSpPr>
            <a:spLocks noChangeArrowheads="1"/>
          </p:cNvSpPr>
          <p:nvPr/>
        </p:nvSpPr>
        <p:spPr bwMode="auto">
          <a:xfrm>
            <a:off x="37485292" y="27867636"/>
            <a:ext cx="11968508" cy="117475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wrap="none" lIns="144375" tIns="72187" rIns="144375" bIns="72187" anchor="ctr"/>
          <a:lstStyle/>
          <a:p>
            <a:pPr algn="ctr" defTabSz="4702175">
              <a:defRPr/>
            </a:pPr>
            <a:r>
              <a:rPr lang="en-US" sz="6000" b="1" dirty="0" smtClean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References</a:t>
            </a:r>
            <a:endParaRPr lang="en-US" sz="6000" b="1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505345" y="29214363"/>
            <a:ext cx="12174427" cy="8217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Centers </a:t>
            </a:r>
            <a:r>
              <a:rPr lang="en-US" sz="2400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for Disease Control and </a:t>
            </a:r>
            <a:r>
              <a:rPr lang="en-US" sz="2400" dirty="0" smtClean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Prevention http://</a:t>
            </a:r>
            <a:r>
              <a:rPr lang="en-US" sz="2400" dirty="0" err="1" smtClean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www.cdc.gov</a:t>
            </a:r>
            <a:r>
              <a:rPr lang="en-US" sz="2400" dirty="0" smtClean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/</a:t>
            </a:r>
          </a:p>
          <a:p>
            <a:endParaRPr lang="en-US" sz="1200" dirty="0">
              <a:latin typeface="Times New Roman" panose="02020603050405020304" pitchFamily="18" charset="0"/>
              <a:ea typeface="Times New Roman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Connor</a:t>
            </a:r>
            <a:r>
              <a:rPr lang="en-US" sz="2400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, D. F., Anderson, J. J., </a:t>
            </a:r>
            <a:r>
              <a:rPr lang="en-US" sz="2400" dirty="0" err="1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Steingazd</a:t>
            </a:r>
            <a:r>
              <a:rPr lang="en-US" sz="2400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, R. J., &amp; Cunningham, J. A. (2004). </a:t>
            </a:r>
            <a:r>
              <a:rPr lang="en-US" sz="2400" dirty="0" smtClean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Proactive </a:t>
            </a:r>
            <a:r>
              <a:rPr lang="en-US" sz="2400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and </a:t>
            </a:r>
            <a:r>
              <a:rPr lang="en-US" sz="2400" dirty="0" smtClean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reactive </a:t>
            </a:r>
            <a:r>
              <a:rPr lang="en-US" sz="2400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a</a:t>
            </a:r>
            <a:r>
              <a:rPr lang="en-US" sz="2400" dirty="0" smtClean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ggression </a:t>
            </a:r>
            <a:r>
              <a:rPr lang="en-US" sz="2400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in </a:t>
            </a:r>
            <a:r>
              <a:rPr lang="en-US" sz="2400" dirty="0" smtClean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referred </a:t>
            </a:r>
            <a:r>
              <a:rPr lang="en-US" sz="2400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c</a:t>
            </a:r>
            <a:r>
              <a:rPr lang="en-US" sz="2400" dirty="0" smtClean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hildren </a:t>
            </a:r>
            <a:r>
              <a:rPr lang="en-US" sz="2400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and </a:t>
            </a:r>
            <a:r>
              <a:rPr lang="en-US" sz="2400" dirty="0" smtClean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adolescents</a:t>
            </a:r>
            <a:r>
              <a:rPr lang="en-US" sz="2400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. </a:t>
            </a:r>
            <a:r>
              <a:rPr lang="en-US" sz="2400" i="1" dirty="0" smtClean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American </a:t>
            </a:r>
            <a:r>
              <a:rPr lang="en-US" sz="2400" i="1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Journal Of Orthopsychiatry (Wiley-Blackwell)</a:t>
            </a:r>
            <a:r>
              <a:rPr lang="en-US" sz="2400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, </a:t>
            </a:r>
            <a:r>
              <a:rPr lang="en-US" sz="2400" i="1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74</a:t>
            </a:r>
            <a:r>
              <a:rPr lang="en-US" sz="2400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(2), 129-136. </a:t>
            </a:r>
            <a:r>
              <a:rPr lang="en-US" sz="2400" dirty="0" smtClean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doi:10.1037/0002-9432.74.2.129</a:t>
            </a:r>
          </a:p>
          <a:p>
            <a:endParaRPr lang="en-US" sz="1200" dirty="0">
              <a:latin typeface="Times New Roman" panose="02020603050405020304" pitchFamily="18" charset="0"/>
              <a:ea typeface="Times New Roman" charset="0"/>
              <a:cs typeface="Times New Roman" panose="02020603050405020304" pitchFamily="18" charset="0"/>
            </a:endParaRPr>
          </a:p>
          <a:p>
            <a:r>
              <a:rPr lang="en-US" sz="2400" dirty="0" err="1" smtClean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Fite</a:t>
            </a:r>
            <a:r>
              <a:rPr lang="en-US" sz="2400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, P. J., Colder, C. R., </a:t>
            </a:r>
            <a:r>
              <a:rPr lang="en-US" sz="2400" dirty="0" err="1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Lochman</a:t>
            </a:r>
            <a:r>
              <a:rPr lang="en-US" sz="2400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, J. E., &amp; Wells, K. C. (2008). The Relation </a:t>
            </a:r>
            <a:r>
              <a:rPr lang="en-US" sz="2400" dirty="0" smtClean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between childhood proactive </a:t>
            </a:r>
            <a:r>
              <a:rPr lang="en-US" sz="2400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and </a:t>
            </a:r>
            <a:r>
              <a:rPr lang="en-US" sz="2400" dirty="0" smtClean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reactive aggression </a:t>
            </a:r>
            <a:r>
              <a:rPr lang="en-US" sz="2400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and s</a:t>
            </a:r>
            <a:r>
              <a:rPr lang="en-US" sz="2400" dirty="0" smtClean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ubstance use initiation</a:t>
            </a:r>
            <a:r>
              <a:rPr lang="en-US" sz="2400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. </a:t>
            </a:r>
            <a:r>
              <a:rPr lang="en-US" sz="2400" i="1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Journal Of Abnormal Child Psychology</a:t>
            </a:r>
            <a:r>
              <a:rPr lang="en-US" sz="2400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, </a:t>
            </a:r>
            <a:r>
              <a:rPr lang="en-US" sz="2400" i="1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36</a:t>
            </a:r>
            <a:r>
              <a:rPr lang="en-US" sz="2400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(2), 261-271. doi:10.1007/s10802-007-9175-7</a:t>
            </a:r>
          </a:p>
          <a:p>
            <a:endParaRPr lang="en-US" sz="1200" dirty="0">
              <a:latin typeface="Times New Roman" panose="02020603050405020304" pitchFamily="18" charset="0"/>
              <a:ea typeface="Times New Roman" charset="0"/>
              <a:cs typeface="Times New Roman" panose="02020603050405020304" pitchFamily="18" charset="0"/>
            </a:endParaRPr>
          </a:p>
          <a:p>
            <a:r>
              <a:rPr lang="en-US" sz="2400" dirty="0" err="1" smtClean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Fite</a:t>
            </a:r>
            <a:r>
              <a:rPr lang="en-US" sz="2400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, P. J., Schwartz, S., &amp; Hendrickson, M. (2012). Childhood proactive and reactive aggression: Differential risk for substance use</a:t>
            </a:r>
            <a:r>
              <a:rPr lang="en-US" sz="2400" dirty="0" smtClean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?</a:t>
            </a:r>
            <a:r>
              <a:rPr lang="en-US" sz="2400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 </a:t>
            </a:r>
            <a:r>
              <a:rPr lang="en-US" sz="2400" i="1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Aggression &amp; Violent Behavior</a:t>
            </a:r>
            <a:r>
              <a:rPr lang="en-US" sz="2400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, </a:t>
            </a:r>
            <a:r>
              <a:rPr lang="en-US" sz="2400" i="1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17</a:t>
            </a:r>
            <a:r>
              <a:rPr lang="en-US" sz="2400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(3), 240-246. </a:t>
            </a:r>
            <a:r>
              <a:rPr lang="en-US" sz="2400" dirty="0" smtClean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doi:10.1016/j.avb.2012.02.003</a:t>
            </a:r>
          </a:p>
          <a:p>
            <a:endParaRPr lang="en-US" sz="1200" dirty="0">
              <a:latin typeface="Times New Roman" panose="02020603050405020304" pitchFamily="18" charset="0"/>
              <a:ea typeface="Times New Roman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Little, T. D., </a:t>
            </a:r>
            <a:r>
              <a:rPr lang="en-US" sz="2400" dirty="0" err="1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Henrich</a:t>
            </a:r>
            <a:r>
              <a:rPr lang="en-US" sz="2400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, C. C., Jones, S. M., &amp; Hawley, P. H. (2003). Disentangling the 'whys' from the '</a:t>
            </a:r>
            <a:r>
              <a:rPr lang="en-US" sz="2400" dirty="0" err="1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whats</a:t>
            </a:r>
            <a:r>
              <a:rPr lang="en-US" sz="2400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' of aggressive </a:t>
            </a:r>
            <a:r>
              <a:rPr lang="en-US" sz="2400" dirty="0" err="1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behaviour</a:t>
            </a:r>
            <a:r>
              <a:rPr lang="en-US" sz="2400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. </a:t>
            </a:r>
            <a:r>
              <a:rPr lang="en-US" sz="2400" i="1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International Journal Of Behavioral Development, 27</a:t>
            </a:r>
            <a:r>
              <a:rPr lang="en-US" sz="2400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(2), 122.</a:t>
            </a:r>
            <a:endParaRPr lang="en-US" sz="2400" dirty="0" smtClean="0">
              <a:latin typeface="Times New Roman" panose="02020603050405020304" pitchFamily="18" charset="0"/>
              <a:ea typeface="Times New Roman" charset="0"/>
              <a:cs typeface="Times New Roman" panose="02020603050405020304" pitchFamily="18" charset="0"/>
            </a:endParaRPr>
          </a:p>
          <a:p>
            <a:endParaRPr lang="en-US" sz="1200" dirty="0">
              <a:latin typeface="Times New Roman" panose="02020603050405020304" pitchFamily="18" charset="0"/>
              <a:ea typeface="Times New Roman" charset="0"/>
              <a:cs typeface="Times New Roman" panose="02020603050405020304" pitchFamily="18" charset="0"/>
            </a:endParaRPr>
          </a:p>
          <a:p>
            <a:r>
              <a:rPr lang="en-US" sz="2400" dirty="0" err="1" smtClean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Loudin</a:t>
            </a:r>
            <a:r>
              <a:rPr lang="en-US" sz="2400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, J. L., </a:t>
            </a:r>
            <a:r>
              <a:rPr lang="en-US" sz="2400" dirty="0" err="1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Loukas</a:t>
            </a:r>
            <a:r>
              <a:rPr lang="en-US" sz="2400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, A., &amp; Robinson, S. (2003). Relational aggression in college students: Examining the roles of social anxiety and empathy. </a:t>
            </a:r>
            <a:r>
              <a:rPr lang="en-US" sz="2400" i="1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Aggressive Behavior</a:t>
            </a:r>
            <a:r>
              <a:rPr lang="en-US" sz="2400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, </a:t>
            </a:r>
            <a:r>
              <a:rPr lang="en-US" sz="2400" i="1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29</a:t>
            </a:r>
            <a:r>
              <a:rPr lang="en-US" sz="2400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(5), 430-439. </a:t>
            </a:r>
            <a:r>
              <a:rPr lang="en-US" sz="2400" dirty="0" smtClean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doi:10.1002/ab.10039</a:t>
            </a:r>
          </a:p>
          <a:p>
            <a:endParaRPr lang="en-US" sz="1200" dirty="0">
              <a:latin typeface="Times New Roman" panose="02020603050405020304" pitchFamily="18" charset="0"/>
              <a:ea typeface="Times New Roman" charset="0"/>
              <a:cs typeface="Times New Roman" panose="02020603050405020304" pitchFamily="18" charset="0"/>
            </a:endParaRPr>
          </a:p>
          <a:p>
            <a:r>
              <a:rPr lang="en-US" sz="2400" dirty="0" err="1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Magid</a:t>
            </a:r>
            <a:r>
              <a:rPr lang="en-US" sz="2400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, V., &amp; Moreland, A. D. (2014). The </a:t>
            </a:r>
            <a:r>
              <a:rPr lang="en-US" sz="2400" dirty="0" smtClean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role </a:t>
            </a:r>
            <a:r>
              <a:rPr lang="en-US" sz="2400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of </a:t>
            </a:r>
            <a:r>
              <a:rPr lang="en-US" sz="2400" dirty="0" smtClean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substance use </a:t>
            </a:r>
            <a:r>
              <a:rPr lang="en-US" sz="2400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i</a:t>
            </a:r>
            <a:r>
              <a:rPr lang="en-US" sz="2400" dirty="0" smtClean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nitiation </a:t>
            </a:r>
            <a:r>
              <a:rPr lang="en-US" sz="2400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in </a:t>
            </a:r>
            <a:r>
              <a:rPr lang="en-US" sz="2400" dirty="0" smtClean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adolescent development </a:t>
            </a:r>
            <a:r>
              <a:rPr lang="en-US" sz="2400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of </a:t>
            </a:r>
            <a:r>
              <a:rPr lang="en-US" sz="2400" dirty="0" smtClean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subsequent substance-related problems</a:t>
            </a:r>
            <a:r>
              <a:rPr lang="en-US" sz="2400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. </a:t>
            </a:r>
            <a:r>
              <a:rPr lang="en-US" sz="2400" i="1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Journal Of Child &amp; Adolescent Substance Abuse, 23</a:t>
            </a:r>
            <a:r>
              <a:rPr lang="en-US" sz="2400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(2), 78-86. </a:t>
            </a:r>
            <a:r>
              <a:rPr lang="en-US" sz="2400" dirty="0" smtClean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doi:10.1080/1067828X.2012.748595</a:t>
            </a:r>
            <a:endParaRPr lang="en-US" sz="2400" dirty="0">
              <a:latin typeface="Times New Roman" panose="02020603050405020304" pitchFamily="18" charset="0"/>
              <a:ea typeface="Times New Roman" charset="0"/>
              <a:cs typeface="Times New Roman" panose="02020603050405020304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6861758" y="13270642"/>
            <a:ext cx="17043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imes New Roman" charset="0"/>
                <a:ea typeface="Times New Roman" charset="0"/>
                <a:cs typeface="Times New Roman" charset="0"/>
              </a:rPr>
              <a:t>Possible range 0-7</a:t>
            </a:r>
            <a:endParaRPr lang="en-US" sz="16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9412</TotalTime>
  <Words>1047</Words>
  <Application>Microsoft Office PowerPoint</Application>
  <PresentationFormat>Custom</PresentationFormat>
  <Paragraphs>143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 Hakim</dc:creator>
  <cp:lastModifiedBy>Meredith Henry</cp:lastModifiedBy>
  <cp:revision>127</cp:revision>
  <dcterms:created xsi:type="dcterms:W3CDTF">2016-03-24T05:56:47Z</dcterms:created>
  <dcterms:modified xsi:type="dcterms:W3CDTF">2016-07-27T22:52:40Z</dcterms:modified>
</cp:coreProperties>
</file>