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4"/>
  </p:notesMasterIdLst>
  <p:handoutMasterIdLst>
    <p:handoutMasterId r:id="rId5"/>
  </p:handoutMasterIdLst>
  <p:sldIdLst>
    <p:sldId id="256" r:id="rId3"/>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46"/>
    <a:srgbClr val="007251"/>
    <a:srgbClr val="007249"/>
    <a:srgbClr val="007A49"/>
    <a:srgbClr val="007240"/>
    <a:srgbClr val="008025"/>
    <a:srgbClr val="006525"/>
    <a:srgbClr val="007225"/>
    <a:srgbClr val="006325"/>
    <a:srgbClr val="006E1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snapToGrid="0" snapToObjects="1">
      <p:cViewPr varScale="1">
        <p:scale>
          <a:sx n="21" d="100"/>
          <a:sy n="21" d="100"/>
        </p:scale>
        <p:origin x="570" y="126"/>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1FA462-753D-084E-8E0B-CDB535A62390}" type="datetimeFigureOut">
              <a:rPr lang="en-US" smtClean="0"/>
              <a:t>9/19/2017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493679-6C7A-9244-942B-A9B1888F2D11}" type="slidenum">
              <a:rPr lang="en-US" smtClean="0"/>
              <a:t>‹#›</a:t>
            </a:fld>
            <a:endParaRPr lang="en-US"/>
          </a:p>
        </p:txBody>
      </p:sp>
    </p:spTree>
    <p:extLst>
      <p:ext uri="{BB962C8B-B14F-4D97-AF65-F5344CB8AC3E}">
        <p14:creationId xmlns:p14="http://schemas.microsoft.com/office/powerpoint/2010/main" val="10198623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ED18CC-4462-8D44-BC2F-9E65D05C744F}" type="datetimeFigureOut">
              <a:rPr lang="en-US" smtClean="0"/>
              <a:t>9/19/2017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1FC3D0-2BF2-9D44-ADA0-B464FD204F2A}" type="slidenum">
              <a:rPr lang="en-US" smtClean="0"/>
              <a:t>‹#›</a:t>
            </a:fld>
            <a:endParaRPr lang="en-US"/>
          </a:p>
        </p:txBody>
      </p:sp>
    </p:spTree>
    <p:extLst>
      <p:ext uri="{BB962C8B-B14F-4D97-AF65-F5344CB8AC3E}">
        <p14:creationId xmlns:p14="http://schemas.microsoft.com/office/powerpoint/2010/main" val="741257219"/>
      </p:ext>
    </p:extLst>
  </p:cSld>
  <p:clrMap bg1="lt1" tx1="dk1" bg2="lt2" tx2="dk2" accent1="accent1" accent2="accent2" accent3="accent3" accent4="accent4" accent5="accent5" accent6="accent6" hlink="hlink" folHlink="folHlink"/>
  <p:hf hdr="0" ftr="0" dt="0"/>
  <p:notesStyle>
    <a:lvl1pPr marL="0" algn="l" defTabSz="2194560" rtl="0" eaLnBrk="1" latinLnBrk="0" hangingPunct="1">
      <a:defRPr sz="5800" kern="1200">
        <a:solidFill>
          <a:schemeClr val="tx1"/>
        </a:solidFill>
        <a:latin typeface="+mn-lt"/>
        <a:ea typeface="+mn-ea"/>
        <a:cs typeface="+mn-cs"/>
      </a:defRPr>
    </a:lvl1pPr>
    <a:lvl2pPr marL="2194560" algn="l" defTabSz="2194560" rtl="0" eaLnBrk="1" latinLnBrk="0" hangingPunct="1">
      <a:defRPr sz="5800" kern="1200">
        <a:solidFill>
          <a:schemeClr val="tx1"/>
        </a:solidFill>
        <a:latin typeface="+mn-lt"/>
        <a:ea typeface="+mn-ea"/>
        <a:cs typeface="+mn-cs"/>
      </a:defRPr>
    </a:lvl2pPr>
    <a:lvl3pPr marL="4389120" algn="l" defTabSz="2194560" rtl="0" eaLnBrk="1" latinLnBrk="0" hangingPunct="1">
      <a:defRPr sz="5800" kern="1200">
        <a:solidFill>
          <a:schemeClr val="tx1"/>
        </a:solidFill>
        <a:latin typeface="+mn-lt"/>
        <a:ea typeface="+mn-ea"/>
        <a:cs typeface="+mn-cs"/>
      </a:defRPr>
    </a:lvl3pPr>
    <a:lvl4pPr marL="6583680" algn="l" defTabSz="2194560" rtl="0" eaLnBrk="1" latinLnBrk="0" hangingPunct="1">
      <a:defRPr sz="5800" kern="1200">
        <a:solidFill>
          <a:schemeClr val="tx1"/>
        </a:solidFill>
        <a:latin typeface="+mn-lt"/>
        <a:ea typeface="+mn-ea"/>
        <a:cs typeface="+mn-cs"/>
      </a:defRPr>
    </a:lvl4pPr>
    <a:lvl5pPr marL="8778240" algn="l" defTabSz="2194560" rtl="0" eaLnBrk="1" latinLnBrk="0" hangingPunct="1">
      <a:defRPr sz="5800" kern="1200">
        <a:solidFill>
          <a:schemeClr val="tx1"/>
        </a:solidFill>
        <a:latin typeface="+mn-lt"/>
        <a:ea typeface="+mn-ea"/>
        <a:cs typeface="+mn-cs"/>
      </a:defRPr>
    </a:lvl5pPr>
    <a:lvl6pPr marL="10972800" algn="l" defTabSz="2194560" rtl="0" eaLnBrk="1" latinLnBrk="0" hangingPunct="1">
      <a:defRPr sz="5800" kern="1200">
        <a:solidFill>
          <a:schemeClr val="tx1"/>
        </a:solidFill>
        <a:latin typeface="+mn-lt"/>
        <a:ea typeface="+mn-ea"/>
        <a:cs typeface="+mn-cs"/>
      </a:defRPr>
    </a:lvl6pPr>
    <a:lvl7pPr marL="13167360" algn="l" defTabSz="2194560" rtl="0" eaLnBrk="1" latinLnBrk="0" hangingPunct="1">
      <a:defRPr sz="5800" kern="1200">
        <a:solidFill>
          <a:schemeClr val="tx1"/>
        </a:solidFill>
        <a:latin typeface="+mn-lt"/>
        <a:ea typeface="+mn-ea"/>
        <a:cs typeface="+mn-cs"/>
      </a:defRPr>
    </a:lvl7pPr>
    <a:lvl8pPr marL="15361920" algn="l" defTabSz="2194560" rtl="0" eaLnBrk="1" latinLnBrk="0" hangingPunct="1">
      <a:defRPr sz="5800" kern="1200">
        <a:solidFill>
          <a:schemeClr val="tx1"/>
        </a:solidFill>
        <a:latin typeface="+mn-lt"/>
        <a:ea typeface="+mn-ea"/>
        <a:cs typeface="+mn-cs"/>
      </a:defRPr>
    </a:lvl8pPr>
    <a:lvl9pPr marL="17556480" algn="l" defTabSz="2194560" rtl="0" eaLnBrk="1" latinLnBrk="0" hangingPunct="1">
      <a:defRPr sz="5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1619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0172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194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7050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11201400" y="421512"/>
            <a:ext cx="31965900" cy="3323987"/>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10500" b="1" kern="1200" dirty="0">
                <a:solidFill>
                  <a:srgbClr val="007246"/>
                </a:solidFill>
                <a:effectLst/>
                <a:latin typeface="+mn-lt"/>
                <a:ea typeface="+mn-ea"/>
                <a:cs typeface="+mn-cs"/>
              </a:rPr>
              <a:t>Parental Monitoring, Religious Commitment, and Adolescent Substance Use</a:t>
            </a:r>
          </a:p>
        </p:txBody>
      </p:sp>
      <p:sp>
        <p:nvSpPr>
          <p:cNvPr id="5" name="Rectangle 4"/>
          <p:cNvSpPr/>
          <p:nvPr userDrawn="1"/>
        </p:nvSpPr>
        <p:spPr>
          <a:xfrm>
            <a:off x="38709600" y="3154710"/>
            <a:ext cx="4457700" cy="11214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userDrawn="1"/>
        </p:nvSpPr>
        <p:spPr>
          <a:xfrm>
            <a:off x="12820650" y="3715420"/>
            <a:ext cx="29375100" cy="923330"/>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5400" kern="1200" dirty="0">
                <a:solidFill>
                  <a:srgbClr val="007246"/>
                </a:solidFill>
                <a:effectLst/>
                <a:latin typeface="+mn-lt"/>
                <a:ea typeface="+mn-ea"/>
                <a:cs typeface="+mn-cs"/>
              </a:rPr>
              <a:t>Edwin</a:t>
            </a:r>
            <a:r>
              <a:rPr lang="en-US" sz="5400" kern="1200" baseline="0" dirty="0">
                <a:solidFill>
                  <a:srgbClr val="007246"/>
                </a:solidFill>
                <a:effectLst/>
                <a:latin typeface="+mn-lt"/>
                <a:ea typeface="+mn-ea"/>
                <a:cs typeface="+mn-cs"/>
              </a:rPr>
              <a:t> Burgess, BS, Meredith Henry, PhD, and Sylvie Mrug, PhD</a:t>
            </a:r>
            <a:endParaRPr lang="en-US" sz="5400" kern="1200" dirty="0">
              <a:solidFill>
                <a:srgbClr val="007246"/>
              </a:solidFill>
              <a:effectLst/>
              <a:latin typeface="+mn-lt"/>
              <a:ea typeface="+mn-ea"/>
              <a:cs typeface="+mn-cs"/>
            </a:endParaRPr>
          </a:p>
        </p:txBody>
      </p:sp>
      <p:sp>
        <p:nvSpPr>
          <p:cNvPr id="7" name="TextBox 6"/>
          <p:cNvSpPr txBox="1"/>
          <p:nvPr userDrawn="1"/>
        </p:nvSpPr>
        <p:spPr>
          <a:xfrm>
            <a:off x="1600200" y="5755663"/>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Background</a:t>
            </a:r>
          </a:p>
        </p:txBody>
      </p:sp>
      <p:sp>
        <p:nvSpPr>
          <p:cNvPr id="9" name="TextBox 8"/>
          <p:cNvSpPr txBox="1"/>
          <p:nvPr userDrawn="1"/>
        </p:nvSpPr>
        <p:spPr>
          <a:xfrm>
            <a:off x="1638301" y="21016393"/>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Methods</a:t>
            </a:r>
          </a:p>
        </p:txBody>
      </p:sp>
      <p:sp>
        <p:nvSpPr>
          <p:cNvPr id="12" name="TextBox 11"/>
          <p:cNvSpPr txBox="1"/>
          <p:nvPr userDrawn="1"/>
        </p:nvSpPr>
        <p:spPr>
          <a:xfrm>
            <a:off x="17792700" y="13969941"/>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Analyses &amp; Results</a:t>
            </a:r>
          </a:p>
        </p:txBody>
      </p:sp>
      <p:sp>
        <p:nvSpPr>
          <p:cNvPr id="13" name="TextBox 12"/>
          <p:cNvSpPr txBox="1"/>
          <p:nvPr userDrawn="1"/>
        </p:nvSpPr>
        <p:spPr>
          <a:xfrm>
            <a:off x="11890207" y="17641412"/>
            <a:ext cx="19395335" cy="6863417"/>
          </a:xfrm>
          <a:prstGeom prst="rect">
            <a:avLst/>
          </a:prstGeom>
          <a:noFill/>
        </p:spPr>
        <p:txBody>
          <a:bodyPr wrap="square" rtlCol="0">
            <a:spAutoFit/>
          </a:bodyPr>
          <a:lstStyle/>
          <a:p>
            <a:pPr marL="685800" marR="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Parental monitoring was</a:t>
            </a:r>
            <a:r>
              <a:rPr lang="en-US" sz="4400" kern="1200" baseline="0" dirty="0">
                <a:solidFill>
                  <a:schemeClr val="tx1"/>
                </a:solidFill>
                <a:effectLst/>
                <a:latin typeface="+mn-lt"/>
                <a:ea typeface="+mn-ea"/>
                <a:cs typeface="+mn-cs"/>
              </a:rPr>
              <a:t> associated with less tobacco (r=-.19, p&lt;.001), alcohol (r=-.15, p&lt;.001), and marijuana use (r=-.11, p&lt;.01). Parental monitoring and nicotine dependence were not significantly correlated.</a:t>
            </a:r>
          </a:p>
          <a:p>
            <a:pPr marL="685800" marR="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baseline="0" dirty="0">
                <a:solidFill>
                  <a:schemeClr val="tx1"/>
                </a:solidFill>
                <a:effectLst/>
                <a:latin typeface="+mn-lt"/>
                <a:ea typeface="+mn-ea"/>
                <a:cs typeface="+mn-cs"/>
              </a:rPr>
              <a:t>Religious commitment was associated with less tobacco (r=-.09, p&lt;.05), alcohol (r=-.14, p&lt;.001) and marijuana use (r=-.08, p&lt;.05), as well as lower nicotine dependence (r=-.24, p&lt;.05).</a:t>
            </a:r>
            <a:endParaRPr lang="en-US" sz="4400" kern="1200" dirty="0">
              <a:solidFill>
                <a:schemeClr val="tx1"/>
              </a:solidFill>
              <a:effectLst/>
              <a:latin typeface="+mn-lt"/>
              <a:ea typeface="+mn-ea"/>
              <a:cs typeface="+mn-cs"/>
            </a:endParaRPr>
          </a:p>
          <a:p>
            <a:pPr marL="685800" marR="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Regression analyses tested the effects of grade 6 parental monitoring, religious commitment, and their interaction on age 15 substance use and nicotine dependence. Covariates</a:t>
            </a:r>
            <a:r>
              <a:rPr lang="en-US" sz="4400" kern="1200" baseline="0" dirty="0">
                <a:solidFill>
                  <a:schemeClr val="tx1"/>
                </a:solidFill>
                <a:effectLst/>
                <a:latin typeface="+mn-lt"/>
                <a:ea typeface="+mn-ea"/>
                <a:cs typeface="+mn-cs"/>
              </a:rPr>
              <a:t> included c</a:t>
            </a:r>
            <a:r>
              <a:rPr lang="en-US" sz="4400" kern="1200" dirty="0">
                <a:solidFill>
                  <a:schemeClr val="tx1"/>
                </a:solidFill>
                <a:effectLst/>
                <a:latin typeface="+mn-lt"/>
                <a:ea typeface="+mn-ea"/>
                <a:cs typeface="+mn-cs"/>
              </a:rPr>
              <a:t>hild gender and ethnicity,</a:t>
            </a:r>
            <a:r>
              <a:rPr lang="en-US" sz="4400" kern="1200" baseline="0" dirty="0">
                <a:solidFill>
                  <a:schemeClr val="tx1"/>
                </a:solidFill>
                <a:effectLst/>
                <a:latin typeface="+mn-lt"/>
                <a:ea typeface="+mn-ea"/>
                <a:cs typeface="+mn-cs"/>
              </a:rPr>
              <a:t> </a:t>
            </a:r>
            <a:r>
              <a:rPr lang="en-US" sz="4400" kern="1200" dirty="0">
                <a:solidFill>
                  <a:schemeClr val="tx1"/>
                </a:solidFill>
                <a:effectLst/>
                <a:latin typeface="+mn-lt"/>
                <a:ea typeface="+mn-ea"/>
                <a:cs typeface="+mn-cs"/>
              </a:rPr>
              <a:t>mother’s education and marital status, family income, and child’s average substance use in grade</a:t>
            </a:r>
            <a:r>
              <a:rPr lang="en-US" sz="4400" kern="1200" baseline="0" dirty="0">
                <a:solidFill>
                  <a:schemeClr val="tx1"/>
                </a:solidFill>
                <a:effectLst/>
                <a:latin typeface="+mn-lt"/>
                <a:ea typeface="+mn-ea"/>
                <a:cs typeface="+mn-cs"/>
              </a:rPr>
              <a:t> 6.</a:t>
            </a:r>
            <a:endParaRPr lang="en-US" sz="4400" b="0" u="none" kern="1200" dirty="0">
              <a:solidFill>
                <a:schemeClr val="tx1"/>
              </a:solidFill>
              <a:effectLst/>
              <a:latin typeface="+mn-lt"/>
              <a:ea typeface="+mn-ea"/>
              <a:cs typeface="+mn-cs"/>
            </a:endParaRPr>
          </a:p>
        </p:txBody>
      </p:sp>
      <p:sp>
        <p:nvSpPr>
          <p:cNvPr id="59" name="TextBox 58"/>
          <p:cNvSpPr txBox="1"/>
          <p:nvPr userDrawn="1"/>
        </p:nvSpPr>
        <p:spPr>
          <a:xfrm>
            <a:off x="33966152" y="16728107"/>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Conclusions</a:t>
            </a:r>
          </a:p>
        </p:txBody>
      </p:sp>
      <p:sp>
        <p:nvSpPr>
          <p:cNvPr id="60" name="TextBox 59"/>
          <p:cNvSpPr txBox="1"/>
          <p:nvPr userDrawn="1"/>
        </p:nvSpPr>
        <p:spPr>
          <a:xfrm>
            <a:off x="33282471" y="17759903"/>
            <a:ext cx="9525000" cy="14311610"/>
          </a:xfrm>
          <a:prstGeom prst="rect">
            <a:avLst/>
          </a:prstGeom>
          <a:noFill/>
        </p:spPr>
        <p:txBody>
          <a:bodyPr wrap="square" rtlCol="0">
            <a:spAutoFit/>
          </a:bodyPr>
          <a:lstStyle/>
          <a:p>
            <a:pPr marL="685800" indent="-685800">
              <a:buFont typeface="Arial" panose="020B0604020202020204" pitchFamily="34" charset="0"/>
              <a:buChar char="•"/>
            </a:pPr>
            <a:r>
              <a:rPr lang="en-US" sz="4400" kern="1200" dirty="0">
                <a:solidFill>
                  <a:schemeClr val="tx1"/>
                </a:solidFill>
                <a:effectLst/>
                <a:latin typeface="+mn-lt"/>
                <a:ea typeface="+mn-ea"/>
                <a:cs typeface="+mn-cs"/>
              </a:rPr>
              <a:t>These results suggest that parental monitoring and religious commitment have additive effects on adolescent substance use.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Religious commitment may also prevent progression to nicotine dependence, although these results are limited by the small number of tobacco users in this sample.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Previous research suggests that parental monitoring can affect progression of tobacco use in late adolescence (</a:t>
            </a:r>
            <a:r>
              <a:rPr lang="en-US" sz="3200" kern="1200" dirty="0">
                <a:solidFill>
                  <a:schemeClr val="tx1"/>
                </a:solidFill>
                <a:effectLst/>
                <a:latin typeface="+mn-lt"/>
                <a:ea typeface="+mn-ea"/>
                <a:cs typeface="+mn-cs"/>
              </a:rPr>
              <a:t>Simons-Morton et al., 2004</a:t>
            </a:r>
            <a:r>
              <a:rPr lang="en-US" sz="4400" kern="1200" dirty="0">
                <a:solidFill>
                  <a:schemeClr val="tx1"/>
                </a:solidFill>
                <a:effectLst/>
                <a:latin typeface="+mn-lt"/>
                <a:ea typeface="+mn-ea"/>
                <a:cs typeface="+mn-cs"/>
              </a:rPr>
              <a:t>).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One limitation of this study was the low prevalence of any substance use in this sample. This required a composite measure of substance use.</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Future research should address the combined effects of parental monitoring and religious commitment for specific types of substance use.</a:t>
            </a:r>
          </a:p>
        </p:txBody>
      </p:sp>
      <p:sp>
        <p:nvSpPr>
          <p:cNvPr id="26" name="TextBox 25"/>
          <p:cNvSpPr txBox="1"/>
          <p:nvPr userDrawn="1"/>
        </p:nvSpPr>
        <p:spPr>
          <a:xfrm>
            <a:off x="11890208" y="6608781"/>
            <a:ext cx="19894717" cy="7540526"/>
          </a:xfrm>
          <a:prstGeom prst="rect">
            <a:avLst/>
          </a:prstGeom>
          <a:noFill/>
        </p:spPr>
        <p:txBody>
          <a:bodyPr wrap="square" rtlCol="0">
            <a:spAutoFit/>
          </a:bodyPr>
          <a:lstStyle/>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1" u="none" kern="1200" baseline="0" dirty="0">
                <a:solidFill>
                  <a:schemeClr val="tx1"/>
                </a:solidFill>
                <a:effectLst/>
                <a:latin typeface="+mn-lt"/>
                <a:ea typeface="+mn-ea"/>
                <a:cs typeface="+mn-cs"/>
              </a:rPr>
              <a:t>Religiosity </a:t>
            </a:r>
            <a:r>
              <a:rPr lang="en-US" sz="4400" b="0" u="none" kern="1200" baseline="0" dirty="0">
                <a:solidFill>
                  <a:schemeClr val="tx1"/>
                </a:solidFill>
                <a:effectLst/>
                <a:latin typeface="+mn-lt"/>
                <a:ea typeface="+mn-ea"/>
                <a:cs typeface="+mn-cs"/>
              </a:rPr>
              <a:t>– 6</a:t>
            </a:r>
            <a:r>
              <a:rPr lang="en-US" sz="4400" b="0" u="none" kern="1200" baseline="30000" dirty="0">
                <a:solidFill>
                  <a:schemeClr val="tx1"/>
                </a:solidFill>
                <a:effectLst/>
                <a:latin typeface="+mn-lt"/>
                <a:ea typeface="+mn-ea"/>
                <a:cs typeface="+mn-cs"/>
              </a:rPr>
              <a:t>th</a:t>
            </a:r>
            <a:r>
              <a:rPr lang="en-US" sz="4400" b="0" u="none" kern="1200" baseline="0" dirty="0">
                <a:solidFill>
                  <a:schemeClr val="tx1"/>
                </a:solidFill>
                <a:effectLst/>
                <a:latin typeface="+mn-lt"/>
                <a:ea typeface="+mn-ea"/>
                <a:cs typeface="+mn-cs"/>
              </a:rPr>
              <a:t> grade</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Religion in My Life </a:t>
            </a:r>
            <a:r>
              <a:rPr lang="en-US" sz="3200" b="0" u="none" kern="1200" baseline="0" dirty="0">
                <a:solidFill>
                  <a:schemeClr val="tx1"/>
                </a:solidFill>
                <a:effectLst/>
                <a:latin typeface="+mn-lt"/>
                <a:ea typeface="+mn-ea"/>
                <a:cs typeface="+mn-cs"/>
              </a:rPr>
              <a:t>(Smith &amp; Lundquist, 2002) </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Child reported religious commitment</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4 items averaged (after rescaling)</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1" u="none" kern="1200" baseline="0" dirty="0">
                <a:solidFill>
                  <a:schemeClr val="tx1"/>
                </a:solidFill>
                <a:effectLst/>
                <a:latin typeface="+mn-lt"/>
                <a:ea typeface="+mn-ea"/>
                <a:cs typeface="+mn-cs"/>
              </a:rPr>
              <a:t>Substance Use </a:t>
            </a:r>
            <a:r>
              <a:rPr lang="en-US" sz="4400" b="0" u="none" kern="1200" baseline="0" dirty="0">
                <a:solidFill>
                  <a:schemeClr val="tx1"/>
                </a:solidFill>
                <a:effectLst/>
                <a:latin typeface="+mn-lt"/>
                <a:ea typeface="+mn-ea"/>
                <a:cs typeface="+mn-cs"/>
              </a:rPr>
              <a:t>– Age 15</a:t>
            </a:r>
          </a:p>
          <a:p>
            <a:pPr marL="1546225" marR="0" lvl="1" indent="-78422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Child-reported alcohol, tobacco, and marijuana use in past year</a:t>
            </a:r>
          </a:p>
          <a:p>
            <a:pPr marL="2339975" marR="0" lvl="2" indent="-78422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3 items averaged into composite score of  any substance use</a:t>
            </a:r>
          </a:p>
          <a:p>
            <a:pPr marL="1546225" marR="0" lvl="1" indent="-78422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Hooked on Nicotine Checklist </a:t>
            </a:r>
            <a:r>
              <a:rPr lang="en-US" sz="3200" b="0" u="none" kern="1200" baseline="0" dirty="0">
                <a:solidFill>
                  <a:schemeClr val="tx1"/>
                </a:solidFill>
                <a:effectLst/>
                <a:latin typeface="+mn-lt"/>
                <a:ea typeface="+mn-ea"/>
                <a:cs typeface="+mn-cs"/>
              </a:rPr>
              <a:t>(</a:t>
            </a:r>
            <a:r>
              <a:rPr kumimoji="0" lang="en-US" sz="3200" b="0" i="0" u="none" strike="noStrike" kern="1200" cap="none" spc="0" normalizeH="0" baseline="0" noProof="0" dirty="0" err="1">
                <a:ln>
                  <a:noFill/>
                </a:ln>
                <a:solidFill>
                  <a:prstClr val="black"/>
                </a:solidFill>
                <a:effectLst/>
                <a:uLnTx/>
                <a:uFillTx/>
                <a:latin typeface="+mn-lt"/>
                <a:ea typeface="+mn-ea"/>
                <a:cs typeface="+mn-cs"/>
              </a:rPr>
              <a:t>DiFranza</a:t>
            </a:r>
            <a:r>
              <a:rPr kumimoji="0" lang="en-US" sz="3200" b="0" i="0" u="none" strike="noStrike" kern="1200" cap="none" spc="0" normalizeH="0" baseline="0" noProof="0" dirty="0">
                <a:ln>
                  <a:noFill/>
                </a:ln>
                <a:solidFill>
                  <a:prstClr val="black"/>
                </a:solidFill>
                <a:effectLst/>
                <a:uLnTx/>
                <a:uFillTx/>
                <a:latin typeface="+mn-lt"/>
                <a:ea typeface="+mn-ea"/>
                <a:cs typeface="+mn-cs"/>
              </a:rPr>
              <a:t> et al., 2002</a:t>
            </a:r>
            <a:r>
              <a:rPr lang="en-US" sz="3200" b="0" u="none" kern="1200" baseline="0" dirty="0">
                <a:solidFill>
                  <a:schemeClr val="tx1"/>
                </a:solidFill>
                <a:effectLst/>
                <a:latin typeface="+mn-lt"/>
                <a:ea typeface="+mn-ea"/>
                <a:cs typeface="+mn-cs"/>
              </a:rPr>
              <a:t>) </a:t>
            </a:r>
          </a:p>
          <a:p>
            <a:pPr marL="2339975" marR="0" lvl="2" indent="-78422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Child-reported nicotine dependence</a:t>
            </a:r>
          </a:p>
          <a:p>
            <a:pPr marL="2339975" marR="0" lvl="2" indent="-78422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Only answered by children who indicated tobacco use in the past year</a:t>
            </a:r>
          </a:p>
          <a:p>
            <a:pPr marL="2339975" marR="0" lvl="2" indent="-78422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Sum of 10 yes/no items (1 for yes, 0 for no)</a:t>
            </a:r>
          </a:p>
        </p:txBody>
      </p:sp>
      <p:sp>
        <p:nvSpPr>
          <p:cNvPr id="28" name="TextBox 27"/>
          <p:cNvSpPr txBox="1"/>
          <p:nvPr userDrawn="1"/>
        </p:nvSpPr>
        <p:spPr>
          <a:xfrm>
            <a:off x="842212" y="22124389"/>
            <a:ext cx="9962146" cy="9571851"/>
          </a:xfrm>
          <a:prstGeom prst="rect">
            <a:avLst/>
          </a:prstGeom>
          <a:noFill/>
        </p:spPr>
        <p:txBody>
          <a:bodyPr wrap="square" rtlCol="0">
            <a:spAutoFit/>
          </a:bodyPr>
          <a:lstStyle/>
          <a:p>
            <a:pPr marL="857250" marR="0"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1" u="none" kern="1200" dirty="0">
                <a:solidFill>
                  <a:schemeClr val="tx1"/>
                </a:solidFill>
                <a:effectLst/>
                <a:latin typeface="+mn-lt"/>
                <a:ea typeface="+mn-ea"/>
                <a:cs typeface="+mn-cs"/>
              </a:rPr>
              <a:t>NICHD Study of Early Child Care and Youth Development</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0" u="none" kern="1200" dirty="0">
                <a:solidFill>
                  <a:schemeClr val="tx1"/>
                </a:solidFill>
                <a:effectLst/>
                <a:latin typeface="+mn-lt"/>
                <a:ea typeface="+mn-ea"/>
                <a:cs typeface="+mn-cs"/>
              </a:rPr>
              <a:t>1,012 adolescents </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0" u="none" kern="1200" dirty="0">
                <a:solidFill>
                  <a:schemeClr val="tx1"/>
                </a:solidFill>
                <a:effectLst/>
                <a:latin typeface="+mn-lt"/>
                <a:ea typeface="+mn-ea"/>
                <a:cs typeface="+mn-cs"/>
              </a:rPr>
              <a:t>50%</a:t>
            </a:r>
            <a:r>
              <a:rPr lang="en-US" sz="4400" b="0" u="none" kern="1200" baseline="0" dirty="0">
                <a:solidFill>
                  <a:schemeClr val="tx1"/>
                </a:solidFill>
                <a:effectLst/>
                <a:latin typeface="+mn-lt"/>
                <a:ea typeface="+mn-ea"/>
                <a:cs typeface="+mn-cs"/>
              </a:rPr>
              <a:t> male</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0" u="none" kern="1200" dirty="0">
                <a:solidFill>
                  <a:schemeClr val="tx1"/>
                </a:solidFill>
                <a:effectLst/>
                <a:latin typeface="+mn-lt"/>
                <a:ea typeface="+mn-ea"/>
                <a:cs typeface="+mn-cs"/>
              </a:rPr>
              <a:t>81% White, 12% African American, 7% other</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0" u="none" kern="1200" dirty="0">
                <a:solidFill>
                  <a:schemeClr val="tx1"/>
                </a:solidFill>
                <a:effectLst/>
                <a:latin typeface="+mn-lt"/>
                <a:ea typeface="+mn-ea"/>
                <a:cs typeface="+mn-cs"/>
              </a:rPr>
              <a:t>Two time points </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0" u="none" kern="1200" dirty="0">
                <a:solidFill>
                  <a:schemeClr val="tx1"/>
                </a:solidFill>
                <a:effectLst/>
                <a:latin typeface="+mn-lt"/>
                <a:ea typeface="+mn-ea"/>
                <a:cs typeface="+mn-cs"/>
              </a:rPr>
              <a:t>6</a:t>
            </a:r>
            <a:r>
              <a:rPr lang="en-US" sz="4400" b="0" u="none" kern="1200" baseline="30000" dirty="0">
                <a:solidFill>
                  <a:schemeClr val="tx1"/>
                </a:solidFill>
                <a:effectLst/>
                <a:latin typeface="+mn-lt"/>
                <a:ea typeface="+mn-ea"/>
                <a:cs typeface="+mn-cs"/>
              </a:rPr>
              <a:t>th</a:t>
            </a:r>
            <a:r>
              <a:rPr lang="en-US" sz="4400" b="0" u="none" kern="1200" dirty="0">
                <a:solidFill>
                  <a:schemeClr val="tx1"/>
                </a:solidFill>
                <a:effectLst/>
                <a:latin typeface="+mn-lt"/>
                <a:ea typeface="+mn-ea"/>
                <a:cs typeface="+mn-cs"/>
              </a:rPr>
              <a:t> grade and age 15</a:t>
            </a:r>
          </a:p>
          <a:p>
            <a:pPr marL="876300" marR="0" lvl="0" indent="-876300"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1" u="none" kern="1200" baseline="0" dirty="0">
                <a:solidFill>
                  <a:schemeClr val="tx1"/>
                </a:solidFill>
                <a:effectLst/>
                <a:latin typeface="+mn-lt"/>
                <a:ea typeface="+mn-ea"/>
                <a:cs typeface="+mn-cs"/>
              </a:rPr>
              <a:t>Parental Monitoring - </a:t>
            </a:r>
            <a:r>
              <a:rPr lang="en-US" sz="4400" b="0" u="none" kern="1200" baseline="0" dirty="0">
                <a:solidFill>
                  <a:schemeClr val="tx1"/>
                </a:solidFill>
                <a:effectLst/>
                <a:latin typeface="+mn-lt"/>
                <a:ea typeface="+mn-ea"/>
                <a:cs typeface="+mn-cs"/>
              </a:rPr>
              <a:t>6</a:t>
            </a:r>
            <a:r>
              <a:rPr lang="en-US" sz="4400" b="0" u="none" kern="1200" baseline="30000" dirty="0">
                <a:solidFill>
                  <a:schemeClr val="tx1"/>
                </a:solidFill>
                <a:effectLst/>
                <a:latin typeface="+mn-lt"/>
                <a:ea typeface="+mn-ea"/>
                <a:cs typeface="+mn-cs"/>
              </a:rPr>
              <a:t>th</a:t>
            </a:r>
            <a:r>
              <a:rPr lang="en-US" sz="4400" b="0" u="none" kern="1200" baseline="0" dirty="0">
                <a:solidFill>
                  <a:schemeClr val="tx1"/>
                </a:solidFill>
                <a:effectLst/>
                <a:latin typeface="+mn-lt"/>
                <a:ea typeface="+mn-ea"/>
                <a:cs typeface="+mn-cs"/>
              </a:rPr>
              <a:t> grade</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Parental Involvement and Monitoring </a:t>
            </a:r>
            <a:r>
              <a:rPr lang="en-US" sz="3200" b="0" u="none" kern="1200" baseline="0" dirty="0">
                <a:solidFill>
                  <a:schemeClr val="tx1"/>
                </a:solidFill>
                <a:effectLst/>
                <a:latin typeface="+mn-lt"/>
                <a:ea typeface="+mn-ea"/>
                <a:cs typeface="+mn-cs"/>
              </a:rPr>
              <a:t>(</a:t>
            </a:r>
            <a:r>
              <a:rPr lang="en-US" sz="3200" b="0" u="none" kern="1200" baseline="0" dirty="0" err="1">
                <a:solidFill>
                  <a:schemeClr val="tx1"/>
                </a:solidFill>
                <a:effectLst/>
                <a:latin typeface="+mn-lt"/>
                <a:ea typeface="+mn-ea"/>
                <a:cs typeface="+mn-cs"/>
              </a:rPr>
              <a:t>Stattin</a:t>
            </a:r>
            <a:r>
              <a:rPr lang="en-US" sz="3200" b="0" u="none" kern="1200" baseline="0" dirty="0">
                <a:solidFill>
                  <a:schemeClr val="tx1"/>
                </a:solidFill>
                <a:effectLst/>
                <a:latin typeface="+mn-lt"/>
                <a:ea typeface="+mn-ea"/>
                <a:cs typeface="+mn-cs"/>
              </a:rPr>
              <a:t> &amp; Kerr, 2000) </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Average of child and mother reports (r=.21) </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400" b="0" u="none" kern="1200" baseline="0" dirty="0">
                <a:solidFill>
                  <a:schemeClr val="tx1"/>
                </a:solidFill>
                <a:effectLst/>
                <a:latin typeface="+mn-lt"/>
                <a:ea typeface="+mn-ea"/>
                <a:cs typeface="+mn-cs"/>
              </a:rPr>
              <a:t>9 items and 11 items</a:t>
            </a:r>
            <a:endParaRPr lang="en-US" sz="4800" b="0" u="none" kern="1200" baseline="0" dirty="0">
              <a:solidFill>
                <a:schemeClr val="tx1"/>
              </a:solidFill>
              <a:effectLst/>
              <a:latin typeface="+mn-lt"/>
              <a:ea typeface="+mn-ea"/>
              <a:cs typeface="+mn-cs"/>
            </a:endParaRPr>
          </a:p>
        </p:txBody>
      </p:sp>
      <p:sp>
        <p:nvSpPr>
          <p:cNvPr id="29" name="TextBox 28"/>
          <p:cNvSpPr txBox="1"/>
          <p:nvPr userDrawn="1"/>
        </p:nvSpPr>
        <p:spPr>
          <a:xfrm>
            <a:off x="17697450" y="5649544"/>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Methods (continued)</a:t>
            </a:r>
          </a:p>
        </p:txBody>
      </p:sp>
      <p:sp>
        <p:nvSpPr>
          <p:cNvPr id="30" name="TextBox 29"/>
          <p:cNvSpPr txBox="1"/>
          <p:nvPr userDrawn="1"/>
        </p:nvSpPr>
        <p:spPr>
          <a:xfrm>
            <a:off x="33282471" y="6668596"/>
            <a:ext cx="9525000" cy="10248960"/>
          </a:xfrm>
          <a:prstGeom prst="rect">
            <a:avLst/>
          </a:prstGeom>
          <a:noFill/>
        </p:spPr>
        <p:txBody>
          <a:bodyPr wrap="square" rtlCol="0">
            <a:spAutoFit/>
          </a:bodyPr>
          <a:lstStyle/>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Both parental monitoring and religious commitment in grade 6 predicted lower levels of substance use at age 15</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Religious commitment did not moderate the effect of parental monitoring on adolescent substance use</a:t>
            </a:r>
            <a:r>
              <a:rPr lang="en-US" sz="4400" kern="1200" baseline="0" dirty="0">
                <a:solidFill>
                  <a:schemeClr val="tx1"/>
                </a:solidFill>
                <a:effectLst/>
                <a:latin typeface="+mn-lt"/>
                <a:ea typeface="+mn-ea"/>
                <a:cs typeface="+mn-cs"/>
              </a:rPr>
              <a:t> </a:t>
            </a:r>
            <a:r>
              <a:rPr lang="en-US" sz="4400" kern="1200" dirty="0">
                <a:solidFill>
                  <a:schemeClr val="tx1"/>
                </a:solidFill>
                <a:effectLst/>
                <a:latin typeface="+mn-lt"/>
                <a:ea typeface="+mn-ea"/>
                <a:cs typeface="+mn-cs"/>
              </a:rPr>
              <a:t> </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Religious commitment predicted lower nicotine dependence</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There was no relationship between parental monitoring and nicotine dependence, or interaction between parental monitoring and religious commitment</a:t>
            </a:r>
          </a:p>
        </p:txBody>
      </p:sp>
      <p:sp>
        <p:nvSpPr>
          <p:cNvPr id="31" name="TextBox 30"/>
          <p:cNvSpPr txBox="1"/>
          <p:nvPr userDrawn="1"/>
        </p:nvSpPr>
        <p:spPr>
          <a:xfrm>
            <a:off x="33853971" y="5610528"/>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Results</a:t>
            </a:r>
          </a:p>
        </p:txBody>
      </p:sp>
      <p:graphicFrame>
        <p:nvGraphicFramePr>
          <p:cNvPr id="4" name="Table 3"/>
          <p:cNvGraphicFramePr>
            <a:graphicFrameLocks noGrp="1"/>
          </p:cNvGraphicFramePr>
          <p:nvPr userDrawn="1">
            <p:extLst>
              <p:ext uri="{D42A27DB-BD31-4B8C-83A1-F6EECF244321}">
                <p14:modId xmlns:p14="http://schemas.microsoft.com/office/powerpoint/2010/main" val="2116361908"/>
              </p:ext>
            </p:extLst>
          </p:nvPr>
        </p:nvGraphicFramePr>
        <p:xfrm>
          <a:off x="11890208" y="25244763"/>
          <a:ext cx="19996484" cy="6488299"/>
        </p:xfrm>
        <a:graphic>
          <a:graphicData uri="http://schemas.openxmlformats.org/drawingml/2006/table">
            <a:tbl>
              <a:tblPr firstRow="1" firstCol="1" bandRow="1">
                <a:tableStyleId>{5940675A-B579-460E-94D1-54222C63F5DA}</a:tableStyleId>
              </a:tblPr>
              <a:tblGrid>
                <a:gridCol w="6360445">
                  <a:extLst>
                    <a:ext uri="{9D8B030D-6E8A-4147-A177-3AD203B41FA5}">
                      <a16:colId xmlns:a16="http://schemas.microsoft.com/office/drawing/2014/main" val="20000"/>
                    </a:ext>
                  </a:extLst>
                </a:gridCol>
                <a:gridCol w="2477859">
                  <a:extLst>
                    <a:ext uri="{9D8B030D-6E8A-4147-A177-3AD203B41FA5}">
                      <a16:colId xmlns:a16="http://schemas.microsoft.com/office/drawing/2014/main" val="20001"/>
                    </a:ext>
                  </a:extLst>
                </a:gridCol>
                <a:gridCol w="2211974">
                  <a:extLst>
                    <a:ext uri="{9D8B030D-6E8A-4147-A177-3AD203B41FA5}">
                      <a16:colId xmlns:a16="http://schemas.microsoft.com/office/drawing/2014/main" val="20002"/>
                    </a:ext>
                  </a:extLst>
                </a:gridCol>
                <a:gridCol w="2211974">
                  <a:extLst>
                    <a:ext uri="{9D8B030D-6E8A-4147-A177-3AD203B41FA5}">
                      <a16:colId xmlns:a16="http://schemas.microsoft.com/office/drawing/2014/main" val="20003"/>
                    </a:ext>
                  </a:extLst>
                </a:gridCol>
                <a:gridCol w="2310284">
                  <a:extLst>
                    <a:ext uri="{9D8B030D-6E8A-4147-A177-3AD203B41FA5}">
                      <a16:colId xmlns:a16="http://schemas.microsoft.com/office/drawing/2014/main" val="20004"/>
                    </a:ext>
                  </a:extLst>
                </a:gridCol>
                <a:gridCol w="2211974">
                  <a:extLst>
                    <a:ext uri="{9D8B030D-6E8A-4147-A177-3AD203B41FA5}">
                      <a16:colId xmlns:a16="http://schemas.microsoft.com/office/drawing/2014/main" val="20005"/>
                    </a:ext>
                  </a:extLst>
                </a:gridCol>
                <a:gridCol w="2211974">
                  <a:extLst>
                    <a:ext uri="{9D8B030D-6E8A-4147-A177-3AD203B41FA5}">
                      <a16:colId xmlns:a16="http://schemas.microsoft.com/office/drawing/2014/main" val="20006"/>
                    </a:ext>
                  </a:extLst>
                </a:gridCol>
              </a:tblGrid>
              <a:tr h="727011">
                <a:tc gridSpan="7">
                  <a:txBody>
                    <a:bodyPr/>
                    <a:lstStyle/>
                    <a:p>
                      <a:pPr marL="0" marR="0">
                        <a:lnSpc>
                          <a:spcPct val="115000"/>
                        </a:lnSpc>
                        <a:spcBef>
                          <a:spcPts val="0"/>
                        </a:spcBef>
                        <a:spcAft>
                          <a:spcPts val="0"/>
                        </a:spcAft>
                      </a:pPr>
                      <a:r>
                        <a:rPr lang="en-US" sz="4000" b="1" i="0" dirty="0">
                          <a:effectLst/>
                          <a:latin typeface="Times New Roman" panose="02020603050405020304" pitchFamily="18" charset="0"/>
                          <a:cs typeface="Times New Roman" panose="02020603050405020304" pitchFamily="18" charset="0"/>
                        </a:rPr>
                        <a:t>Regression Analyses Predicting Substance Use and Nicotine Dependence</a:t>
                      </a:r>
                      <a:endParaRPr lang="en-US" sz="4000" b="1" i="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18996">
                <a:tc>
                  <a:txBody>
                    <a:bodyPr/>
                    <a:lstStyle/>
                    <a:p>
                      <a:pPr marL="0" marR="0">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 </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3">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Substance Use</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Nicotine Dependence</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618996">
                <a:tc>
                  <a:txBody>
                    <a:bodyPr/>
                    <a:lstStyle/>
                    <a:p>
                      <a:pPr marL="0" marR="0">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Variable</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i="1" dirty="0">
                          <a:effectLst/>
                          <a:latin typeface="Times New Roman" panose="02020603050405020304" pitchFamily="18" charset="0"/>
                          <a:cs typeface="Times New Roman" panose="02020603050405020304" pitchFamily="18" charset="0"/>
                        </a:rPr>
                        <a:t>B</a:t>
                      </a:r>
                      <a:endParaRPr lang="en-US" sz="4000" i="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i="1" dirty="0">
                          <a:effectLst/>
                          <a:latin typeface="Times New Roman" panose="02020603050405020304" pitchFamily="18" charset="0"/>
                          <a:cs typeface="Times New Roman" panose="02020603050405020304" pitchFamily="18" charset="0"/>
                        </a:rPr>
                        <a:t>SE B</a:t>
                      </a:r>
                      <a:endParaRPr lang="en-US" sz="4000" i="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i="1" dirty="0">
                          <a:effectLst/>
                          <a:latin typeface="Times New Roman" panose="02020603050405020304" pitchFamily="18" charset="0"/>
                          <a:cs typeface="Times New Roman" panose="02020603050405020304" pitchFamily="18" charset="0"/>
                        </a:rPr>
                        <a:t>β</a:t>
                      </a:r>
                      <a:endParaRPr lang="en-US" sz="4000" i="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i="1">
                          <a:effectLst/>
                          <a:latin typeface="Times New Roman" panose="02020603050405020304" pitchFamily="18" charset="0"/>
                          <a:cs typeface="Times New Roman" panose="02020603050405020304" pitchFamily="18" charset="0"/>
                        </a:rPr>
                        <a:t>B</a:t>
                      </a:r>
                      <a:endParaRPr lang="en-US" sz="4000" i="1">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i="1">
                          <a:effectLst/>
                          <a:latin typeface="Times New Roman" panose="02020603050405020304" pitchFamily="18" charset="0"/>
                          <a:cs typeface="Times New Roman" panose="02020603050405020304" pitchFamily="18" charset="0"/>
                        </a:rPr>
                        <a:t>SE B</a:t>
                      </a:r>
                      <a:endParaRPr lang="en-US" sz="4000" i="1">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i="1" dirty="0">
                          <a:effectLst/>
                          <a:latin typeface="Times New Roman" panose="02020603050405020304" pitchFamily="18" charset="0"/>
                          <a:cs typeface="Times New Roman" panose="02020603050405020304" pitchFamily="18" charset="0"/>
                        </a:rPr>
                        <a:t>β</a:t>
                      </a:r>
                      <a:endParaRPr lang="en-US" sz="4000" i="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930940">
                <a:tc>
                  <a:txBody>
                    <a:bodyPr/>
                    <a:lstStyle/>
                    <a:p>
                      <a:pPr marL="0" marR="0">
                        <a:lnSpc>
                          <a:spcPct val="115000"/>
                        </a:lnSpc>
                        <a:spcBef>
                          <a:spcPts val="0"/>
                        </a:spcBef>
                        <a:spcAft>
                          <a:spcPts val="0"/>
                        </a:spcAft>
                      </a:pPr>
                      <a:r>
                        <a:rPr lang="en-US" sz="4000">
                          <a:effectLst/>
                          <a:latin typeface="Times New Roman" panose="02020603050405020304" pitchFamily="18" charset="0"/>
                          <a:cs typeface="Times New Roman" panose="02020603050405020304" pitchFamily="18" charset="0"/>
                        </a:rPr>
                        <a:t>Parental Monitoring</a:t>
                      </a:r>
                      <a:endParaRPr lang="en-US" sz="400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31775" algn="l"/>
                          <a:tab pos="347663" algn="l"/>
                          <a:tab pos="465138" algn="l"/>
                          <a:tab pos="508000" algn="l"/>
                          <a:tab pos="623888" algn="r"/>
                          <a:tab pos="855663" algn="l"/>
                          <a:tab pos="973138" algn="l"/>
                          <a:tab pos="1030288" algn="ctr"/>
                        </a:tabLst>
                      </a:pPr>
                      <a:r>
                        <a:rPr lang="en-US" sz="4000" dirty="0">
                          <a:effectLst/>
                          <a:latin typeface="Times New Roman" panose="02020603050405020304" pitchFamily="18" charset="0"/>
                          <a:cs typeface="Times New Roman" panose="02020603050405020304" pitchFamily="18" charset="0"/>
                        </a:rPr>
                        <a:t>-0.18</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0.04</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-0.16***</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-0.55</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a:effectLst/>
                          <a:latin typeface="Times New Roman" panose="02020603050405020304" pitchFamily="18" charset="0"/>
                          <a:cs typeface="Times New Roman" panose="02020603050405020304" pitchFamily="18" charset="0"/>
                        </a:rPr>
                        <a:t>1.20</a:t>
                      </a:r>
                      <a:endParaRPr lang="en-US" sz="400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-0.06</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30940">
                <a:tc>
                  <a:txBody>
                    <a:bodyPr/>
                    <a:lstStyle/>
                    <a:p>
                      <a:pPr marL="0" marR="0">
                        <a:lnSpc>
                          <a:spcPct val="115000"/>
                        </a:lnSpc>
                        <a:spcBef>
                          <a:spcPts val="0"/>
                        </a:spcBef>
                        <a:spcAft>
                          <a:spcPts val="0"/>
                        </a:spcAft>
                      </a:pPr>
                      <a:r>
                        <a:rPr lang="en-US" sz="4000">
                          <a:effectLst/>
                          <a:latin typeface="Times New Roman" panose="02020603050405020304" pitchFamily="18" charset="0"/>
                          <a:cs typeface="Times New Roman" panose="02020603050405020304" pitchFamily="18" charset="0"/>
                        </a:rPr>
                        <a:t>Religious Commitment</a:t>
                      </a:r>
                      <a:endParaRPr lang="en-US" sz="400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465138" algn="r"/>
                          <a:tab pos="623888" algn="ctr"/>
                        </a:tabLst>
                      </a:pPr>
                      <a:r>
                        <a:rPr lang="en-US" sz="4000" dirty="0">
                          <a:effectLst/>
                          <a:latin typeface="Times New Roman" panose="02020603050405020304" pitchFamily="18" charset="0"/>
                          <a:cs typeface="Times New Roman" panose="02020603050405020304" pitchFamily="18" charset="0"/>
                        </a:rPr>
                        <a:t>-0.03</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0.01</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-0.12***</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-0.64</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0.29</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-0.29*</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291936">
                <a:tc>
                  <a:txBody>
                    <a:bodyPr/>
                    <a:lstStyle/>
                    <a:p>
                      <a:pPr marL="0" marR="0">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Parental Monitoring x Religious Commitment</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465138" algn="ctr"/>
                          <a:tab pos="623888" algn="ctr"/>
                          <a:tab pos="682625" algn="ctr"/>
                          <a:tab pos="914400" algn="ctr"/>
                        </a:tabLst>
                      </a:pPr>
                      <a:r>
                        <a:rPr lang="en-US" sz="4000" dirty="0">
                          <a:effectLst/>
                          <a:latin typeface="Times New Roman" panose="02020603050405020304" pitchFamily="18" charset="0"/>
                          <a:ea typeface="+mn-ea"/>
                          <a:cs typeface="Times New Roman" panose="02020603050405020304" pitchFamily="18" charset="0"/>
                        </a:rPr>
                        <a:t>0.02</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0.03</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0.02</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-1.16</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1.03</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29870" algn="l"/>
                        </a:tabLst>
                      </a:pPr>
                      <a:r>
                        <a:rPr lang="en-US" sz="4000" dirty="0">
                          <a:effectLst/>
                          <a:latin typeface="Times New Roman" panose="02020603050405020304" pitchFamily="18" charset="0"/>
                          <a:cs typeface="Times New Roman" panose="02020603050405020304" pitchFamily="18" charset="0"/>
                        </a:rPr>
                        <a:t>-0.16</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18996">
                <a:tc>
                  <a:txBody>
                    <a:bodyPr/>
                    <a:lstStyle/>
                    <a:p>
                      <a:pPr marL="0" marR="0">
                        <a:lnSpc>
                          <a:spcPct val="115000"/>
                        </a:lnSpc>
                        <a:spcBef>
                          <a:spcPts val="0"/>
                        </a:spcBef>
                        <a:spcAft>
                          <a:spcPts val="0"/>
                        </a:spcAft>
                      </a:pPr>
                      <a:r>
                        <a:rPr lang="en-US" sz="4000" i="1" dirty="0">
                          <a:effectLst/>
                          <a:latin typeface="Times New Roman" panose="02020603050405020304" pitchFamily="18" charset="0"/>
                          <a:cs typeface="Times New Roman" panose="02020603050405020304" pitchFamily="18" charset="0"/>
                        </a:rPr>
                        <a:t>R</a:t>
                      </a:r>
                      <a:r>
                        <a:rPr lang="en-US" sz="4000" i="1" baseline="30000" dirty="0">
                          <a:effectLst/>
                          <a:latin typeface="Times New Roman" panose="02020603050405020304" pitchFamily="18" charset="0"/>
                          <a:cs typeface="Times New Roman" panose="02020603050405020304" pitchFamily="18" charset="0"/>
                        </a:rPr>
                        <a:t>2</a:t>
                      </a:r>
                      <a:endParaRPr lang="en-US" sz="4000" i="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 </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0.07***</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a:effectLst/>
                          <a:latin typeface="Times New Roman" panose="02020603050405020304" pitchFamily="18" charset="0"/>
                          <a:cs typeface="Times New Roman" panose="02020603050405020304" pitchFamily="18" charset="0"/>
                        </a:rPr>
                        <a:t> </a:t>
                      </a:r>
                      <a:endParaRPr lang="en-US" sz="400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 </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0.12***</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 </a:t>
                      </a:r>
                      <a:endParaRPr lang="en-US" sz="40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618996">
                <a:tc gridSpan="7">
                  <a:txBody>
                    <a:bodyPr/>
                    <a:lstStyle/>
                    <a:p>
                      <a:pPr marL="0" marR="0">
                        <a:lnSpc>
                          <a:spcPct val="115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a:t>
                      </a:r>
                      <a:r>
                        <a:rPr lang="en-US" sz="3200" i="1" dirty="0">
                          <a:effectLst/>
                          <a:latin typeface="Times New Roman" panose="02020603050405020304" pitchFamily="18" charset="0"/>
                          <a:cs typeface="Times New Roman" panose="02020603050405020304" pitchFamily="18" charset="0"/>
                        </a:rPr>
                        <a:t>p</a:t>
                      </a:r>
                      <a:r>
                        <a:rPr lang="en-US" sz="3200" dirty="0">
                          <a:effectLst/>
                          <a:latin typeface="Times New Roman" panose="02020603050405020304" pitchFamily="18" charset="0"/>
                          <a:cs typeface="Times New Roman" panose="02020603050405020304" pitchFamily="18" charset="0"/>
                        </a:rPr>
                        <a:t> &lt; .05. **</a:t>
                      </a:r>
                      <a:r>
                        <a:rPr lang="en-US" sz="3200" i="1" dirty="0">
                          <a:effectLst/>
                          <a:latin typeface="Times New Roman" panose="02020603050405020304" pitchFamily="18" charset="0"/>
                          <a:cs typeface="Times New Roman" panose="02020603050405020304" pitchFamily="18" charset="0"/>
                        </a:rPr>
                        <a:t>p</a:t>
                      </a:r>
                      <a:r>
                        <a:rPr lang="en-US" sz="3200" dirty="0">
                          <a:effectLst/>
                          <a:latin typeface="Times New Roman" panose="02020603050405020304" pitchFamily="18" charset="0"/>
                          <a:cs typeface="Times New Roman" panose="02020603050405020304" pitchFamily="18" charset="0"/>
                        </a:rPr>
                        <a:t> &lt;.01. ***</a:t>
                      </a:r>
                      <a:r>
                        <a:rPr lang="en-US" sz="3200" i="1" dirty="0">
                          <a:effectLst/>
                          <a:latin typeface="Times New Roman" panose="02020603050405020304" pitchFamily="18" charset="0"/>
                          <a:cs typeface="Times New Roman" panose="02020603050405020304" pitchFamily="18" charset="0"/>
                        </a:rPr>
                        <a:t>p</a:t>
                      </a:r>
                      <a:r>
                        <a:rPr lang="en-US" sz="3200" dirty="0">
                          <a:effectLst/>
                          <a:latin typeface="Times New Roman" panose="02020603050405020304" pitchFamily="18" charset="0"/>
                          <a:cs typeface="Times New Roman" panose="02020603050405020304" pitchFamily="18" charset="0"/>
                        </a:rPr>
                        <a:t>&lt; .001</a:t>
                      </a:r>
                      <a:endParaRPr lang="en-US" sz="3200"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8" name="TextBox 17"/>
          <p:cNvSpPr txBox="1"/>
          <p:nvPr userDrawn="1"/>
        </p:nvSpPr>
        <p:spPr>
          <a:xfrm>
            <a:off x="842211" y="6682646"/>
            <a:ext cx="9962147" cy="14311610"/>
          </a:xfrm>
          <a:prstGeom prst="rect">
            <a:avLst/>
          </a:prstGeom>
          <a:noFill/>
        </p:spPr>
        <p:txBody>
          <a:bodyPr wrap="square" rtlCol="0">
            <a:spAutoFit/>
          </a:bodyPr>
          <a:lstStyle/>
          <a:p>
            <a:pPr marL="685800" indent="-685800">
              <a:buFont typeface="Arial" panose="020B0604020202020204" pitchFamily="34" charset="0"/>
              <a:buChar char="•"/>
            </a:pPr>
            <a:r>
              <a:rPr lang="en-US" sz="4400" kern="1200" dirty="0">
                <a:solidFill>
                  <a:schemeClr val="tx1"/>
                </a:solidFill>
                <a:effectLst/>
                <a:latin typeface="+mn-lt"/>
                <a:ea typeface="+mn-ea"/>
                <a:cs typeface="+mn-cs"/>
              </a:rPr>
              <a:t>Low parental monitoring is a well-established risk factor for adolescent substance use </a:t>
            </a:r>
            <a:r>
              <a:rPr lang="en-US" sz="3200" kern="1200" dirty="0">
                <a:solidFill>
                  <a:schemeClr val="tx1"/>
                </a:solidFill>
                <a:effectLst/>
                <a:latin typeface="+mn-lt"/>
                <a:ea typeface="+mn-ea"/>
                <a:cs typeface="+mn-cs"/>
              </a:rPr>
              <a:t>(Bahr et al., 2005; Cohen &amp; Rice, 1995; Steinberg et al., 1994)</a:t>
            </a:r>
            <a:r>
              <a:rPr lang="en-US" sz="4400" kern="1200" dirty="0">
                <a:solidFill>
                  <a:schemeClr val="tx1"/>
                </a:solidFill>
                <a:effectLst/>
                <a:latin typeface="+mn-lt"/>
                <a:ea typeface="+mn-ea"/>
                <a:cs typeface="+mn-cs"/>
              </a:rPr>
              <a:t>.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Religious commitment is also linked with lower adolescent substance use </a:t>
            </a:r>
            <a:r>
              <a:rPr lang="en-US" sz="3200" kern="1200" dirty="0">
                <a:solidFill>
                  <a:schemeClr val="tx1"/>
                </a:solidFill>
                <a:effectLst/>
                <a:latin typeface="+mn-lt"/>
                <a:ea typeface="+mn-ea"/>
                <a:cs typeface="+mn-cs"/>
              </a:rPr>
              <a:t>(Brown et al., 2001; Matthews et al., 1998)</a:t>
            </a:r>
            <a:r>
              <a:rPr lang="en-US" sz="4400" kern="1200" baseline="0" dirty="0">
                <a:solidFill>
                  <a:schemeClr val="tx1"/>
                </a:solidFill>
                <a:effectLst/>
                <a:latin typeface="+mn-lt"/>
                <a:ea typeface="+mn-ea"/>
                <a:cs typeface="+mn-cs"/>
              </a:rPr>
              <a:t> </a:t>
            </a:r>
          </a:p>
          <a:p>
            <a:pPr marL="685800" indent="-685800">
              <a:buFont typeface="Arial" panose="020B0604020202020204" pitchFamily="34" charset="0"/>
              <a:buChar char="•"/>
            </a:pPr>
            <a:r>
              <a:rPr lang="en-US" sz="4400" kern="1200" baseline="0" dirty="0">
                <a:solidFill>
                  <a:schemeClr val="tx1"/>
                </a:solidFill>
                <a:effectLst/>
                <a:latin typeface="+mn-lt"/>
                <a:ea typeface="+mn-ea"/>
                <a:cs typeface="+mn-cs"/>
              </a:rPr>
              <a:t>Religiosity buffers against </a:t>
            </a:r>
            <a:r>
              <a:rPr lang="en-US" sz="4400" kern="1200" dirty="0">
                <a:solidFill>
                  <a:schemeClr val="tx1"/>
                </a:solidFill>
                <a:effectLst/>
                <a:latin typeface="+mn-lt"/>
                <a:ea typeface="+mn-ea"/>
                <a:cs typeface="+mn-cs"/>
              </a:rPr>
              <a:t>influences of peers and life stress on adolescent substance use </a:t>
            </a:r>
            <a:r>
              <a:rPr lang="en-US" sz="3200" kern="1200" dirty="0">
                <a:solidFill>
                  <a:schemeClr val="tx1"/>
                </a:solidFill>
                <a:effectLst/>
                <a:latin typeface="+mn-lt"/>
                <a:ea typeface="+mn-ea"/>
                <a:cs typeface="+mn-cs"/>
              </a:rPr>
              <a:t>(Bahr &amp; Hoffman, 2008; Wills et al., 2003)</a:t>
            </a:r>
            <a:r>
              <a:rPr lang="en-US" sz="4400" kern="1200" dirty="0">
                <a:solidFill>
                  <a:schemeClr val="tx1"/>
                </a:solidFill>
                <a:effectLst/>
                <a:latin typeface="+mn-lt"/>
                <a:ea typeface="+mn-ea"/>
                <a:cs typeface="+mn-cs"/>
              </a:rPr>
              <a:t>,</a:t>
            </a:r>
            <a:r>
              <a:rPr lang="en-US" sz="4400" kern="1200" baseline="0" dirty="0">
                <a:solidFill>
                  <a:schemeClr val="tx1"/>
                </a:solidFill>
                <a:effectLst/>
                <a:latin typeface="+mn-lt"/>
                <a:ea typeface="+mn-ea"/>
                <a:cs typeface="+mn-cs"/>
              </a:rPr>
              <a:t> p</a:t>
            </a:r>
            <a:r>
              <a:rPr lang="en-US" sz="4400" kern="1200" dirty="0">
                <a:solidFill>
                  <a:schemeClr val="tx1"/>
                </a:solidFill>
                <a:effectLst/>
                <a:latin typeface="+mn-lt"/>
                <a:ea typeface="+mn-ea"/>
                <a:cs typeface="+mn-cs"/>
              </a:rPr>
              <a:t>erhaps by enhancing self-regulation </a:t>
            </a:r>
            <a:r>
              <a:rPr lang="en-US" sz="3200" kern="1200" dirty="0">
                <a:solidFill>
                  <a:schemeClr val="tx1"/>
                </a:solidFill>
                <a:effectLst/>
                <a:latin typeface="+mn-lt"/>
                <a:ea typeface="+mn-ea"/>
                <a:cs typeface="+mn-cs"/>
              </a:rPr>
              <a:t>(</a:t>
            </a:r>
            <a:r>
              <a:rPr lang="en-US" sz="3200" kern="1200" dirty="0" err="1">
                <a:solidFill>
                  <a:schemeClr val="tx1"/>
                </a:solidFill>
                <a:effectLst/>
                <a:latin typeface="+mn-lt"/>
                <a:ea typeface="+mn-ea"/>
                <a:cs typeface="+mn-cs"/>
              </a:rPr>
              <a:t>Aldwin</a:t>
            </a:r>
            <a:r>
              <a:rPr lang="en-US" sz="3200" kern="1200" dirty="0">
                <a:solidFill>
                  <a:schemeClr val="tx1"/>
                </a:solidFill>
                <a:effectLst/>
                <a:latin typeface="+mn-lt"/>
                <a:ea typeface="+mn-ea"/>
                <a:cs typeface="+mn-cs"/>
              </a:rPr>
              <a:t> et al., 2014).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However, it is not known whether religious commitment attenuates</a:t>
            </a:r>
            <a:r>
              <a:rPr lang="en-US" sz="4400" kern="1200" baseline="0" dirty="0">
                <a:solidFill>
                  <a:schemeClr val="tx1"/>
                </a:solidFill>
                <a:effectLst/>
                <a:latin typeface="+mn-lt"/>
                <a:ea typeface="+mn-ea"/>
                <a:cs typeface="+mn-cs"/>
              </a:rPr>
              <a:t> the effect of low parental monitoring on substance use.</a:t>
            </a:r>
            <a:endParaRPr lang="en-US" sz="4400" kern="1200" dirty="0">
              <a:solidFill>
                <a:schemeClr val="tx1"/>
              </a:solidFill>
              <a:effectLst/>
              <a:latin typeface="+mn-lt"/>
              <a:ea typeface="+mn-ea"/>
              <a:cs typeface="+mn-cs"/>
            </a:endParaRPr>
          </a:p>
          <a:p>
            <a:pPr marL="685800" indent="-685800">
              <a:buFont typeface="Arial" panose="020B0604020202020204" pitchFamily="34" charset="0"/>
              <a:buChar char="•"/>
            </a:pPr>
            <a:r>
              <a:rPr lang="en-US" sz="4400" b="1" kern="1200" dirty="0">
                <a:solidFill>
                  <a:schemeClr val="tx1"/>
                </a:solidFill>
                <a:effectLst/>
                <a:latin typeface="+mn-lt"/>
                <a:ea typeface="+mn-ea"/>
                <a:cs typeface="+mn-cs"/>
              </a:rPr>
              <a:t>This study examined the moderating role</a:t>
            </a:r>
            <a:r>
              <a:rPr lang="en-US" sz="4400" b="1" kern="1200" baseline="0" dirty="0">
                <a:solidFill>
                  <a:schemeClr val="tx1"/>
                </a:solidFill>
                <a:effectLst/>
                <a:latin typeface="+mn-lt"/>
                <a:ea typeface="+mn-ea"/>
                <a:cs typeface="+mn-cs"/>
              </a:rPr>
              <a:t> of </a:t>
            </a:r>
            <a:r>
              <a:rPr lang="en-US" sz="4400" b="1" kern="1200" dirty="0">
                <a:solidFill>
                  <a:schemeClr val="tx1"/>
                </a:solidFill>
                <a:effectLst/>
                <a:latin typeface="+mn-lt"/>
                <a:ea typeface="+mn-ea"/>
                <a:cs typeface="+mn-cs"/>
              </a:rPr>
              <a:t>religious commitment in the relationship between parental monitoring and adolescent</a:t>
            </a:r>
            <a:r>
              <a:rPr lang="en-US" sz="4400" b="1" kern="1200" baseline="0" dirty="0">
                <a:solidFill>
                  <a:schemeClr val="tx1"/>
                </a:solidFill>
                <a:effectLst/>
                <a:latin typeface="+mn-lt"/>
                <a:ea typeface="+mn-ea"/>
                <a:cs typeface="+mn-cs"/>
              </a:rPr>
              <a:t> </a:t>
            </a:r>
            <a:r>
              <a:rPr lang="en-US" sz="4400" b="1" kern="1200" dirty="0">
                <a:solidFill>
                  <a:schemeClr val="tx1"/>
                </a:solidFill>
                <a:effectLst/>
                <a:latin typeface="+mn-lt"/>
                <a:ea typeface="+mn-ea"/>
                <a:cs typeface="+mn-cs"/>
              </a:rPr>
              <a:t>substance use.</a:t>
            </a:r>
          </a:p>
        </p:txBody>
      </p:sp>
      <p:sp>
        <p:nvSpPr>
          <p:cNvPr id="19" name="TextBox 18"/>
          <p:cNvSpPr txBox="1"/>
          <p:nvPr userDrawn="1"/>
        </p:nvSpPr>
        <p:spPr>
          <a:xfrm>
            <a:off x="11890208" y="14963637"/>
            <a:ext cx="19894717" cy="2800767"/>
          </a:xfrm>
          <a:prstGeom prst="rect">
            <a:avLst/>
          </a:prstGeom>
          <a:noFill/>
        </p:spPr>
        <p:txBody>
          <a:bodyPr wrap="square" rtlCol="0">
            <a:spAutoFit/>
          </a:bodyPr>
          <a:lstStyle/>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12%</a:t>
            </a:r>
            <a:r>
              <a:rPr lang="en-US" sz="4400" kern="1200" baseline="0" dirty="0">
                <a:solidFill>
                  <a:schemeClr val="tx1"/>
                </a:solidFill>
                <a:effectLst/>
                <a:latin typeface="+mn-lt"/>
                <a:ea typeface="+mn-ea"/>
                <a:cs typeface="+mn-cs"/>
              </a:rPr>
              <a:t> of adolescents reported smoking, 24% reported drinking alcohol, and 10% reported using marijuana in the past year.</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baseline="0" dirty="0">
                <a:solidFill>
                  <a:schemeClr val="tx1"/>
                </a:solidFill>
                <a:effectLst/>
                <a:latin typeface="+mn-lt"/>
                <a:ea typeface="+mn-ea"/>
                <a:cs typeface="+mn-cs"/>
              </a:rPr>
              <a:t>Mean nicotine dependence score was 3.23 (SD=2.90).</a:t>
            </a:r>
          </a:p>
          <a:p>
            <a:pPr marL="685800" marR="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0" i="0" kern="1200" dirty="0">
                <a:solidFill>
                  <a:schemeClr val="tx1"/>
                </a:solidFill>
                <a:effectLst/>
                <a:latin typeface="+mn-lt"/>
                <a:ea typeface="+mn-ea"/>
                <a:cs typeface="+mn-cs"/>
              </a:rPr>
              <a:t>Parental monitoring was linked with greater religious commitment (r=.15, p&lt;.001).</a:t>
            </a:r>
          </a:p>
        </p:txBody>
      </p:sp>
    </p:spTree>
    <p:extLst>
      <p:ext uri="{BB962C8B-B14F-4D97-AF65-F5344CB8AC3E}">
        <p14:creationId xmlns:p14="http://schemas.microsoft.com/office/powerpoint/2010/main" val="4121507063"/>
      </p:ext>
    </p:extLst>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219456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5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11201400" y="-114300"/>
            <a:ext cx="31965900" cy="3323987"/>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10500" b="1" kern="1200" dirty="0">
                <a:solidFill>
                  <a:srgbClr val="007246"/>
                </a:solidFill>
                <a:effectLst/>
                <a:latin typeface="+mn-lt"/>
                <a:ea typeface="+mn-ea"/>
                <a:cs typeface="+mn-cs"/>
              </a:rPr>
              <a:t>Parental Monitoring, Religious Commitment, and Adolescent Substance Use</a:t>
            </a:r>
          </a:p>
        </p:txBody>
      </p:sp>
      <p:sp>
        <p:nvSpPr>
          <p:cNvPr id="3" name="TextBox 2"/>
          <p:cNvSpPr txBox="1"/>
          <p:nvPr userDrawn="1"/>
        </p:nvSpPr>
        <p:spPr>
          <a:xfrm>
            <a:off x="-2438400" y="228791"/>
            <a:ext cx="6553200" cy="3154710"/>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19900" b="1" kern="1200" dirty="0">
                <a:solidFill>
                  <a:srgbClr val="007246"/>
                </a:solidFill>
                <a:effectLst/>
                <a:latin typeface="+mn-lt"/>
                <a:ea typeface="+mn-ea"/>
                <a:cs typeface="+mn-cs"/>
              </a:rPr>
              <a:t>Test</a:t>
            </a:r>
          </a:p>
        </p:txBody>
      </p:sp>
      <p:sp>
        <p:nvSpPr>
          <p:cNvPr id="5" name="Rectangle 4"/>
          <p:cNvSpPr/>
          <p:nvPr userDrawn="1"/>
        </p:nvSpPr>
        <p:spPr>
          <a:xfrm>
            <a:off x="38709600" y="3154710"/>
            <a:ext cx="4457700" cy="11214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userDrawn="1"/>
        </p:nvSpPr>
        <p:spPr>
          <a:xfrm>
            <a:off x="12839700" y="2895600"/>
            <a:ext cx="29375100" cy="923330"/>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5400" kern="1200" dirty="0">
                <a:solidFill>
                  <a:srgbClr val="007246"/>
                </a:solidFill>
                <a:effectLst/>
                <a:latin typeface="+mn-lt"/>
                <a:ea typeface="+mn-ea"/>
                <a:cs typeface="+mn-cs"/>
              </a:rPr>
              <a:t>Edwin</a:t>
            </a:r>
            <a:r>
              <a:rPr lang="en-US" sz="5400" kern="1200" baseline="0" dirty="0">
                <a:solidFill>
                  <a:srgbClr val="007246"/>
                </a:solidFill>
                <a:effectLst/>
                <a:latin typeface="+mn-lt"/>
                <a:ea typeface="+mn-ea"/>
                <a:cs typeface="+mn-cs"/>
              </a:rPr>
              <a:t> Burgess</a:t>
            </a:r>
            <a:r>
              <a:rPr lang="en-US" sz="5400" kern="1200" baseline="30000" dirty="0">
                <a:solidFill>
                  <a:srgbClr val="007246"/>
                </a:solidFill>
                <a:effectLst/>
                <a:latin typeface="+mn-lt"/>
                <a:ea typeface="+mn-ea"/>
                <a:cs typeface="+mn-cs"/>
              </a:rPr>
              <a:t>1</a:t>
            </a:r>
            <a:r>
              <a:rPr lang="en-US" sz="5400" kern="1200" baseline="0" dirty="0">
                <a:solidFill>
                  <a:srgbClr val="007246"/>
                </a:solidFill>
                <a:effectLst/>
                <a:latin typeface="+mn-lt"/>
                <a:ea typeface="+mn-ea"/>
                <a:cs typeface="+mn-cs"/>
              </a:rPr>
              <a:t>, BS, Meredith Henry</a:t>
            </a:r>
            <a:r>
              <a:rPr lang="en-US" sz="5400" kern="1200" baseline="30000" dirty="0">
                <a:solidFill>
                  <a:srgbClr val="007246"/>
                </a:solidFill>
                <a:effectLst/>
                <a:latin typeface="+mn-lt"/>
                <a:ea typeface="+mn-ea"/>
                <a:cs typeface="+mn-cs"/>
              </a:rPr>
              <a:t>1</a:t>
            </a:r>
            <a:r>
              <a:rPr lang="en-US" sz="5400" kern="1200" baseline="0" dirty="0">
                <a:solidFill>
                  <a:srgbClr val="007246"/>
                </a:solidFill>
                <a:effectLst/>
                <a:latin typeface="+mn-lt"/>
                <a:ea typeface="+mn-ea"/>
                <a:cs typeface="+mn-cs"/>
              </a:rPr>
              <a:t>, PhD, and Sylvie Mrug</a:t>
            </a:r>
            <a:r>
              <a:rPr lang="en-US" sz="5400" kern="1200" baseline="30000" dirty="0">
                <a:solidFill>
                  <a:srgbClr val="007246"/>
                </a:solidFill>
                <a:effectLst/>
                <a:latin typeface="+mn-lt"/>
                <a:ea typeface="+mn-ea"/>
                <a:cs typeface="+mn-cs"/>
              </a:rPr>
              <a:t>1</a:t>
            </a:r>
            <a:r>
              <a:rPr lang="en-US" sz="5400" kern="1200" baseline="0" dirty="0">
                <a:solidFill>
                  <a:srgbClr val="007246"/>
                </a:solidFill>
                <a:effectLst/>
                <a:latin typeface="+mn-lt"/>
                <a:ea typeface="+mn-ea"/>
                <a:cs typeface="+mn-cs"/>
              </a:rPr>
              <a:t>, PhD, </a:t>
            </a:r>
            <a:r>
              <a:rPr lang="en-US" sz="5400" kern="1200" baseline="30000" dirty="0">
                <a:solidFill>
                  <a:srgbClr val="007246"/>
                </a:solidFill>
                <a:effectLst/>
                <a:latin typeface="+mn-lt"/>
                <a:ea typeface="+mn-ea"/>
                <a:cs typeface="+mn-cs"/>
              </a:rPr>
              <a:t>1</a:t>
            </a:r>
            <a:r>
              <a:rPr lang="en-US" sz="5400" kern="1200" baseline="0" dirty="0">
                <a:solidFill>
                  <a:srgbClr val="007246"/>
                </a:solidFill>
                <a:effectLst/>
                <a:latin typeface="+mn-lt"/>
                <a:ea typeface="+mn-ea"/>
                <a:cs typeface="+mn-cs"/>
              </a:rPr>
              <a:t>University of Alabama at Birmingham </a:t>
            </a:r>
            <a:endParaRPr lang="en-US" sz="5400" kern="1200" dirty="0">
              <a:solidFill>
                <a:srgbClr val="007246"/>
              </a:solidFill>
              <a:effectLst/>
              <a:latin typeface="+mn-lt"/>
              <a:ea typeface="+mn-ea"/>
              <a:cs typeface="+mn-cs"/>
            </a:endParaRPr>
          </a:p>
        </p:txBody>
      </p:sp>
      <p:sp>
        <p:nvSpPr>
          <p:cNvPr id="7" name="TextBox 6"/>
          <p:cNvSpPr txBox="1"/>
          <p:nvPr userDrawn="1"/>
        </p:nvSpPr>
        <p:spPr>
          <a:xfrm>
            <a:off x="1600200" y="5970815"/>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Background</a:t>
            </a:r>
          </a:p>
        </p:txBody>
      </p:sp>
      <p:sp>
        <p:nvSpPr>
          <p:cNvPr id="8" name="TextBox 7"/>
          <p:cNvSpPr txBox="1"/>
          <p:nvPr userDrawn="1"/>
        </p:nvSpPr>
        <p:spPr>
          <a:xfrm>
            <a:off x="1066800" y="7203996"/>
            <a:ext cx="9525000" cy="18866703"/>
          </a:xfrm>
          <a:prstGeom prst="rect">
            <a:avLst/>
          </a:prstGeom>
          <a:noFill/>
        </p:spPr>
        <p:txBody>
          <a:bodyPr wrap="square" rtlCol="0">
            <a:spAutoFit/>
          </a:bodyPr>
          <a:lstStyle/>
          <a:p>
            <a:pPr marL="685800" indent="-685800">
              <a:buFont typeface="Arial" panose="020B0604020202020204" pitchFamily="34" charset="0"/>
              <a:buChar char="•"/>
            </a:pPr>
            <a:r>
              <a:rPr lang="en-US" sz="4400" kern="1200" dirty="0">
                <a:solidFill>
                  <a:schemeClr val="tx1"/>
                </a:solidFill>
                <a:effectLst/>
                <a:latin typeface="+mn-lt"/>
                <a:ea typeface="+mn-ea"/>
                <a:cs typeface="+mn-cs"/>
              </a:rPr>
              <a:t>Low parental monitoring is a well-established risk factor for adolescent substance use </a:t>
            </a:r>
            <a:r>
              <a:rPr lang="en-US" sz="3200" kern="1200" dirty="0">
                <a:solidFill>
                  <a:schemeClr val="tx1"/>
                </a:solidFill>
                <a:effectLst/>
                <a:latin typeface="+mn-lt"/>
                <a:ea typeface="+mn-ea"/>
                <a:cs typeface="+mn-cs"/>
              </a:rPr>
              <a:t>(Bahr et al., 2005; Cohen &amp; Rice, 1995; Steinberg et al., 1994)</a:t>
            </a:r>
            <a:r>
              <a:rPr lang="en-US" sz="4400" kern="1200" dirty="0">
                <a:solidFill>
                  <a:schemeClr val="tx1"/>
                </a:solidFill>
                <a:effectLst/>
                <a:latin typeface="+mn-lt"/>
                <a:ea typeface="+mn-ea"/>
                <a:cs typeface="+mn-cs"/>
              </a:rPr>
              <a:t>.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Religious commitment is associated with lower adolescent substance use </a:t>
            </a:r>
            <a:r>
              <a:rPr lang="en-US" sz="3200" kern="1200" dirty="0">
                <a:solidFill>
                  <a:schemeClr val="tx1"/>
                </a:solidFill>
                <a:effectLst/>
                <a:latin typeface="+mn-lt"/>
                <a:ea typeface="+mn-ea"/>
                <a:cs typeface="+mn-cs"/>
              </a:rPr>
              <a:t>(Brown et al., 2001; Matthews et al., 1998)</a:t>
            </a:r>
            <a:r>
              <a:rPr lang="en-US" sz="4400" kern="1200" dirty="0">
                <a:solidFill>
                  <a:schemeClr val="tx1"/>
                </a:solidFill>
                <a:effectLst/>
                <a:latin typeface="+mn-lt"/>
                <a:ea typeface="+mn-ea"/>
                <a:cs typeface="+mn-cs"/>
              </a:rPr>
              <a:t>. This association may be due to self-regulation which could be particularly important in the presence of risk factors for substance use </a:t>
            </a:r>
            <a:r>
              <a:rPr lang="en-US" sz="3200" kern="1200" dirty="0">
                <a:solidFill>
                  <a:schemeClr val="tx1"/>
                </a:solidFill>
                <a:effectLst/>
                <a:latin typeface="+mn-lt"/>
                <a:ea typeface="+mn-ea"/>
                <a:cs typeface="+mn-cs"/>
              </a:rPr>
              <a:t>(</a:t>
            </a:r>
            <a:r>
              <a:rPr lang="en-US" sz="3200" kern="1200" dirty="0" err="1">
                <a:solidFill>
                  <a:schemeClr val="tx1"/>
                </a:solidFill>
                <a:effectLst/>
                <a:latin typeface="+mn-lt"/>
                <a:ea typeface="+mn-ea"/>
                <a:cs typeface="+mn-cs"/>
              </a:rPr>
              <a:t>Aldwin</a:t>
            </a:r>
            <a:r>
              <a:rPr lang="en-US" sz="3200" kern="1200" dirty="0">
                <a:solidFill>
                  <a:schemeClr val="tx1"/>
                </a:solidFill>
                <a:effectLst/>
                <a:latin typeface="+mn-lt"/>
                <a:ea typeface="+mn-ea"/>
                <a:cs typeface="+mn-cs"/>
              </a:rPr>
              <a:t> et al., 2014; Matthews et al., 1998).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Religiosity has been shown to lessen influences of peers and life stress on adolescent substance use </a:t>
            </a:r>
            <a:r>
              <a:rPr lang="en-US" sz="3200" kern="1200" dirty="0">
                <a:solidFill>
                  <a:schemeClr val="tx1"/>
                </a:solidFill>
                <a:effectLst/>
                <a:latin typeface="+mn-lt"/>
                <a:ea typeface="+mn-ea"/>
                <a:cs typeface="+mn-cs"/>
              </a:rPr>
              <a:t>(Bahr &amp; Hoffman, 2008; Wills et al., 2003)</a:t>
            </a:r>
            <a:r>
              <a:rPr lang="en-US" sz="4400" kern="1200" dirty="0">
                <a:solidFill>
                  <a:schemeClr val="tx1"/>
                </a:solidFill>
                <a:effectLst/>
                <a:latin typeface="+mn-lt"/>
                <a:ea typeface="+mn-ea"/>
                <a:cs typeface="+mn-cs"/>
              </a:rPr>
              <a:t>. Therefore, it may also protect youth who do not receive adequate parental monitoring. </a:t>
            </a:r>
          </a:p>
          <a:p>
            <a:pPr marL="685800" indent="-685800">
              <a:buFont typeface="Arial" panose="020B0604020202020204" pitchFamily="34" charset="0"/>
              <a:buChar char="•"/>
            </a:pPr>
            <a:r>
              <a:rPr lang="en-US" sz="4400" b="1" kern="1200" dirty="0">
                <a:solidFill>
                  <a:schemeClr val="tx1"/>
                </a:solidFill>
                <a:effectLst/>
                <a:latin typeface="+mn-lt"/>
                <a:ea typeface="+mn-ea"/>
                <a:cs typeface="+mn-cs"/>
              </a:rPr>
              <a:t>The goal of this study is to examine the relationships between religious commitment, religious commitment, and substance use to determine if religious commitment in early adolescence attenuates the effect of low parental monitoring on substance use in middle adolescence.</a:t>
            </a:r>
          </a:p>
        </p:txBody>
      </p:sp>
      <p:sp>
        <p:nvSpPr>
          <p:cNvPr id="9" name="TextBox 8"/>
          <p:cNvSpPr txBox="1"/>
          <p:nvPr userDrawn="1"/>
        </p:nvSpPr>
        <p:spPr>
          <a:xfrm>
            <a:off x="1638300" y="26136297"/>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Methods</a:t>
            </a:r>
          </a:p>
        </p:txBody>
      </p:sp>
      <p:sp>
        <p:nvSpPr>
          <p:cNvPr id="12" name="TextBox 11"/>
          <p:cNvSpPr txBox="1"/>
          <p:nvPr userDrawn="1"/>
        </p:nvSpPr>
        <p:spPr>
          <a:xfrm>
            <a:off x="17792700" y="13494657"/>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Analyses</a:t>
            </a:r>
          </a:p>
        </p:txBody>
      </p:sp>
      <p:sp>
        <p:nvSpPr>
          <p:cNvPr id="13" name="TextBox 12"/>
          <p:cNvSpPr txBox="1"/>
          <p:nvPr userDrawn="1"/>
        </p:nvSpPr>
        <p:spPr>
          <a:xfrm>
            <a:off x="12039600" y="14543955"/>
            <a:ext cx="19697700" cy="3785652"/>
          </a:xfrm>
          <a:prstGeom prst="rect">
            <a:avLst/>
          </a:prstGeom>
          <a:noFill/>
        </p:spPr>
        <p:txBody>
          <a:bodyPr wrap="square" rtlCol="0">
            <a:spAutoFit/>
          </a:bodyPr>
          <a:lstStyle/>
          <a:p>
            <a:pPr marL="685800" marR="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kern="1200" dirty="0">
                <a:solidFill>
                  <a:schemeClr val="tx1"/>
                </a:solidFill>
                <a:effectLst/>
                <a:latin typeface="+mn-lt"/>
                <a:ea typeface="+mn-ea"/>
                <a:cs typeface="+mn-cs"/>
              </a:rPr>
              <a:t>Regression analyses were conducted to predict age 15 substance use and nicotine dependence from parental monitoring and religious commitment in grade 6 and their interaction. Child gender and ethnicity, mother’s level of education and marital status, and total family income were used as covariates. </a:t>
            </a:r>
            <a:endParaRPr lang="en-US" sz="4800" b="0" u="none" kern="1200" dirty="0">
              <a:solidFill>
                <a:schemeClr val="tx1"/>
              </a:solidFill>
              <a:effectLst/>
              <a:latin typeface="+mn-lt"/>
              <a:ea typeface="+mn-ea"/>
              <a:cs typeface="+mn-cs"/>
            </a:endParaRPr>
          </a:p>
        </p:txBody>
      </p:sp>
      <p:sp>
        <p:nvSpPr>
          <p:cNvPr id="14" name="TextBox 13"/>
          <p:cNvSpPr txBox="1"/>
          <p:nvPr userDrawn="1"/>
        </p:nvSpPr>
        <p:spPr>
          <a:xfrm>
            <a:off x="17697450" y="18202091"/>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Results</a:t>
            </a:r>
          </a:p>
        </p:txBody>
      </p:sp>
      <p:sp>
        <p:nvSpPr>
          <p:cNvPr id="15" name="TextBox 14"/>
          <p:cNvSpPr txBox="1"/>
          <p:nvPr userDrawn="1"/>
        </p:nvSpPr>
        <p:spPr>
          <a:xfrm>
            <a:off x="12134850" y="19233760"/>
            <a:ext cx="19697700" cy="5262979"/>
          </a:xfrm>
          <a:prstGeom prst="rect">
            <a:avLst/>
          </a:prstGeom>
          <a:noFill/>
        </p:spPr>
        <p:txBody>
          <a:bodyPr wrap="square" rtlCol="0">
            <a:spAutoFit/>
          </a:bodyPr>
          <a:lstStyle/>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kern="1200" dirty="0">
                <a:solidFill>
                  <a:schemeClr val="tx1"/>
                </a:solidFill>
                <a:effectLst/>
                <a:latin typeface="+mn-lt"/>
                <a:ea typeface="+mn-ea"/>
                <a:cs typeface="+mn-cs"/>
              </a:rPr>
              <a:t>Both parental monitoring and religious commitment in grade 6 predicted lower levels of substance use at age 15 (β = -.16 and β = -.12, p &lt; .001). </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kern="1200" dirty="0">
                <a:solidFill>
                  <a:schemeClr val="tx1"/>
                </a:solidFill>
                <a:effectLst/>
                <a:latin typeface="+mn-lt"/>
                <a:ea typeface="+mn-ea"/>
                <a:cs typeface="+mn-cs"/>
              </a:rPr>
              <a:t>Religious commitment did not moderate the relationship between parental monitoring and substance use (β = .02, p = .57). </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kern="1200" dirty="0">
                <a:solidFill>
                  <a:schemeClr val="tx1"/>
                </a:solidFill>
                <a:effectLst/>
                <a:latin typeface="+mn-lt"/>
                <a:ea typeface="+mn-ea"/>
                <a:cs typeface="+mn-cs"/>
              </a:rPr>
              <a:t>Religious commitment predicted less nicotine dependence (β = -.29, p &lt; .05).</a:t>
            </a:r>
          </a:p>
          <a:p>
            <a:pPr marL="685800" marR="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4800" b="0" u="none" kern="1200" dirty="0">
              <a:solidFill>
                <a:schemeClr val="tx1"/>
              </a:solidFill>
              <a:effectLst/>
              <a:latin typeface="+mn-lt"/>
              <a:ea typeface="+mn-ea"/>
              <a:cs typeface="+mn-cs"/>
            </a:endParaRPr>
          </a:p>
        </p:txBody>
      </p:sp>
      <p:grpSp>
        <p:nvGrpSpPr>
          <p:cNvPr id="46" name="Group 45"/>
          <p:cNvGrpSpPr>
            <a:grpSpLocks noChangeAspect="1"/>
          </p:cNvGrpSpPr>
          <p:nvPr userDrawn="1"/>
        </p:nvGrpSpPr>
        <p:grpSpPr>
          <a:xfrm>
            <a:off x="15658056" y="23590316"/>
            <a:ext cx="12651288" cy="8265728"/>
            <a:chOff x="609600" y="533400"/>
            <a:chExt cx="7467600" cy="4878964"/>
          </a:xfrm>
        </p:grpSpPr>
        <p:sp>
          <p:nvSpPr>
            <p:cNvPr id="47" name="Rectangle 46"/>
            <p:cNvSpPr/>
            <p:nvPr/>
          </p:nvSpPr>
          <p:spPr>
            <a:xfrm>
              <a:off x="609600" y="1524000"/>
              <a:ext cx="2133600" cy="697523"/>
            </a:xfrm>
            <a:prstGeom prst="rect">
              <a:avLst/>
            </a:prstGeom>
            <a:solidFill>
              <a:srgbClr val="00724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Parental Monitoring</a:t>
              </a:r>
            </a:p>
          </p:txBody>
        </p:sp>
        <p:sp>
          <p:nvSpPr>
            <p:cNvPr id="48" name="Rectangle 47"/>
            <p:cNvSpPr/>
            <p:nvPr/>
          </p:nvSpPr>
          <p:spPr>
            <a:xfrm>
              <a:off x="609600" y="2812598"/>
              <a:ext cx="2133600" cy="762000"/>
            </a:xfrm>
            <a:prstGeom prst="rect">
              <a:avLst/>
            </a:prstGeom>
            <a:solidFill>
              <a:srgbClr val="00724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Religious Commitment</a:t>
              </a:r>
            </a:p>
          </p:txBody>
        </p:sp>
        <p:sp>
          <p:nvSpPr>
            <p:cNvPr id="49" name="TextBox 48"/>
            <p:cNvSpPr txBox="1"/>
            <p:nvPr/>
          </p:nvSpPr>
          <p:spPr>
            <a:xfrm>
              <a:off x="914400" y="533400"/>
              <a:ext cx="1524000" cy="381506"/>
            </a:xfrm>
            <a:prstGeom prst="rect">
              <a:avLst/>
            </a:prstGeom>
            <a:noFill/>
          </p:spPr>
          <p:txBody>
            <a:bodyPr wrap="square" rtlCol="0">
              <a:spAutoFit/>
            </a:bodyPr>
            <a:lstStyle/>
            <a:p>
              <a:pPr algn="ctr"/>
              <a:r>
                <a:rPr lang="en-US" sz="3600" b="1" u="sng" dirty="0"/>
                <a:t>T1: Grade 6</a:t>
              </a:r>
            </a:p>
          </p:txBody>
        </p:sp>
        <p:sp>
          <p:nvSpPr>
            <p:cNvPr id="50" name="Rectangle 49"/>
            <p:cNvSpPr/>
            <p:nvPr/>
          </p:nvSpPr>
          <p:spPr>
            <a:xfrm>
              <a:off x="5943600" y="2252456"/>
              <a:ext cx="2133600" cy="697523"/>
            </a:xfrm>
            <a:prstGeom prst="rect">
              <a:avLst/>
            </a:prstGeom>
            <a:solidFill>
              <a:srgbClr val="00724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Substance Use</a:t>
              </a:r>
            </a:p>
          </p:txBody>
        </p:sp>
        <p:sp>
          <p:nvSpPr>
            <p:cNvPr id="51" name="TextBox 50"/>
            <p:cNvSpPr txBox="1"/>
            <p:nvPr/>
          </p:nvSpPr>
          <p:spPr>
            <a:xfrm>
              <a:off x="6248400" y="533400"/>
              <a:ext cx="1524000" cy="381506"/>
            </a:xfrm>
            <a:prstGeom prst="rect">
              <a:avLst/>
            </a:prstGeom>
            <a:noFill/>
          </p:spPr>
          <p:txBody>
            <a:bodyPr wrap="square" rtlCol="0">
              <a:spAutoFit/>
            </a:bodyPr>
            <a:lstStyle/>
            <a:p>
              <a:pPr algn="ctr"/>
              <a:r>
                <a:rPr lang="en-US" sz="3600" b="1" u="sng" dirty="0"/>
                <a:t>T2: Age 15</a:t>
              </a:r>
            </a:p>
          </p:txBody>
        </p:sp>
        <p:cxnSp>
          <p:nvCxnSpPr>
            <p:cNvPr id="52" name="Straight Arrow Connector 51"/>
            <p:cNvCxnSpPr>
              <a:stCxn id="47" idx="3"/>
              <a:endCxn id="50" idx="1"/>
            </p:cNvCxnSpPr>
            <p:nvPr/>
          </p:nvCxnSpPr>
          <p:spPr>
            <a:xfrm>
              <a:off x="2743200" y="1872762"/>
              <a:ext cx="3200400" cy="7284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48" idx="3"/>
              <a:endCxn id="50" idx="1"/>
            </p:cNvCxnSpPr>
            <p:nvPr/>
          </p:nvCxnSpPr>
          <p:spPr>
            <a:xfrm flipV="1">
              <a:off x="2743200" y="2601218"/>
              <a:ext cx="3200400" cy="5923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609600" y="4116964"/>
              <a:ext cx="2133600" cy="1295400"/>
            </a:xfrm>
            <a:prstGeom prst="rect">
              <a:avLst/>
            </a:prstGeom>
            <a:solidFill>
              <a:srgbClr val="00724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Parental Monitoring </a:t>
              </a:r>
            </a:p>
            <a:p>
              <a:pPr algn="ctr"/>
              <a:r>
                <a:rPr lang="en-US" sz="3200" b="1" dirty="0"/>
                <a:t>x</a:t>
              </a:r>
            </a:p>
            <a:p>
              <a:pPr algn="ctr"/>
              <a:r>
                <a:rPr lang="en-US" sz="3200" b="1" dirty="0"/>
                <a:t>Religious Commitment</a:t>
              </a:r>
            </a:p>
          </p:txBody>
        </p:sp>
        <p:cxnSp>
          <p:nvCxnSpPr>
            <p:cNvPr id="55" name="Straight Arrow Connector 54"/>
            <p:cNvCxnSpPr>
              <a:stCxn id="54" idx="3"/>
              <a:endCxn id="50" idx="1"/>
            </p:cNvCxnSpPr>
            <p:nvPr/>
          </p:nvCxnSpPr>
          <p:spPr>
            <a:xfrm flipV="1">
              <a:off x="2743200" y="2601218"/>
              <a:ext cx="3200400" cy="216344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9" name="TextBox 58"/>
          <p:cNvSpPr txBox="1"/>
          <p:nvPr userDrawn="1"/>
        </p:nvSpPr>
        <p:spPr>
          <a:xfrm>
            <a:off x="33966152" y="12796218"/>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Conclusions</a:t>
            </a:r>
          </a:p>
        </p:txBody>
      </p:sp>
      <p:sp>
        <p:nvSpPr>
          <p:cNvPr id="60" name="TextBox 59"/>
          <p:cNvSpPr txBox="1"/>
          <p:nvPr userDrawn="1"/>
        </p:nvSpPr>
        <p:spPr>
          <a:xfrm>
            <a:off x="33282471" y="13822965"/>
            <a:ext cx="9525000" cy="19051369"/>
          </a:xfrm>
          <a:prstGeom prst="rect">
            <a:avLst/>
          </a:prstGeom>
          <a:noFill/>
        </p:spPr>
        <p:txBody>
          <a:bodyPr wrap="square" rtlCol="0">
            <a:spAutoFit/>
          </a:bodyPr>
          <a:lstStyle/>
          <a:p>
            <a:pPr marL="685800" indent="-685800">
              <a:buFont typeface="Arial" panose="020B0604020202020204" pitchFamily="34" charset="0"/>
              <a:buChar char="•"/>
            </a:pPr>
            <a:r>
              <a:rPr lang="en-US" sz="4400" kern="1200" dirty="0">
                <a:solidFill>
                  <a:schemeClr val="tx1"/>
                </a:solidFill>
                <a:effectLst/>
                <a:latin typeface="+mn-lt"/>
                <a:ea typeface="+mn-ea"/>
                <a:cs typeface="+mn-cs"/>
              </a:rPr>
              <a:t>Given that parental monitoring and religious commitment each independently predicted substance use, it appears that that parental monitoring and religious commitment have additive effects on adolescent substance use.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Religious commitment may also prevent progression to nicotine dependence, although these results are limited by the small number of tobacco users in this sample.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Previous research suggests that parental monitoring can affect progression of tobacco use in late adolescence </a:t>
            </a:r>
            <a:r>
              <a:rPr lang="en-US" sz="3200" kern="1200" dirty="0">
                <a:solidFill>
                  <a:schemeClr val="tx1"/>
                </a:solidFill>
                <a:effectLst/>
                <a:latin typeface="+mn-lt"/>
                <a:ea typeface="+mn-ea"/>
                <a:cs typeface="+mn-cs"/>
              </a:rPr>
              <a:t>(Simons-Morton et al., 2004)</a:t>
            </a:r>
            <a:r>
              <a:rPr lang="en-US" sz="4400" kern="1200" dirty="0">
                <a:solidFill>
                  <a:schemeClr val="tx1"/>
                </a:solidFill>
                <a:effectLst/>
                <a:latin typeface="+mn-lt"/>
                <a:ea typeface="+mn-ea"/>
                <a:cs typeface="+mn-cs"/>
              </a:rPr>
              <a:t>. However, it is possible that parental monitoring is more important for initiation than for progression of substance use (at least tobacco use). </a:t>
            </a:r>
          </a:p>
          <a:p>
            <a:pPr marL="685800" indent="-685800">
              <a:buFont typeface="Arial" panose="020B0604020202020204" pitchFamily="34" charset="0"/>
              <a:buChar char="•"/>
            </a:pPr>
            <a:r>
              <a:rPr lang="en-US" sz="4400" kern="1200" dirty="0">
                <a:solidFill>
                  <a:schemeClr val="tx1"/>
                </a:solidFill>
                <a:effectLst/>
                <a:latin typeface="+mn-lt"/>
                <a:ea typeface="+mn-ea"/>
                <a:cs typeface="+mn-cs"/>
              </a:rPr>
              <a:t>The prevalence of substance use of any kind was low in this sample. Therefore, the relationship between alcohol, tobacco, and marijuana use could not be separately considered in relation to parental monitoring and religious commitment.</a:t>
            </a:r>
          </a:p>
          <a:p>
            <a:pPr marL="685800" indent="-685800">
              <a:buFont typeface="Arial" panose="020B0604020202020204" pitchFamily="34" charset="0"/>
              <a:buChar char="•"/>
            </a:pPr>
            <a:endParaRPr lang="en-US" sz="4400" kern="1200" dirty="0">
              <a:solidFill>
                <a:schemeClr val="tx1"/>
              </a:solidFill>
              <a:effectLst/>
              <a:latin typeface="+mn-lt"/>
              <a:ea typeface="+mn-ea"/>
              <a:cs typeface="+mn-cs"/>
            </a:endParaRPr>
          </a:p>
        </p:txBody>
      </p:sp>
      <p:sp>
        <p:nvSpPr>
          <p:cNvPr id="26" name="TextBox 25"/>
          <p:cNvSpPr txBox="1"/>
          <p:nvPr userDrawn="1"/>
        </p:nvSpPr>
        <p:spPr>
          <a:xfrm>
            <a:off x="12134851" y="6880512"/>
            <a:ext cx="19602450" cy="6740307"/>
          </a:xfrm>
          <a:prstGeom prst="rect">
            <a:avLst/>
          </a:prstGeom>
          <a:noFill/>
        </p:spPr>
        <p:txBody>
          <a:bodyPr wrap="square" rtlCol="0">
            <a:spAutoFit/>
          </a:bodyPr>
          <a:lstStyle/>
          <a:p>
            <a:pPr marL="876300" marR="0" lvl="0" indent="-876300"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1" u="none" kern="1200" baseline="0" dirty="0">
                <a:solidFill>
                  <a:schemeClr val="tx1"/>
                </a:solidFill>
                <a:effectLst/>
                <a:latin typeface="+mn-lt"/>
                <a:ea typeface="+mn-ea"/>
                <a:cs typeface="+mn-cs"/>
              </a:rPr>
              <a:t>Parental Monitoring </a:t>
            </a:r>
            <a:r>
              <a:rPr lang="en-US" sz="4400" b="0" u="none" kern="1200" baseline="0" dirty="0">
                <a:solidFill>
                  <a:schemeClr val="tx1"/>
                </a:solidFill>
                <a:effectLst/>
                <a:latin typeface="+mn-lt"/>
                <a:ea typeface="+mn-ea"/>
                <a:cs typeface="+mn-cs"/>
              </a:rPr>
              <a:t>–  </a:t>
            </a:r>
            <a:r>
              <a:rPr lang="en-US" sz="4800" b="0" u="none" kern="1200" baseline="0" dirty="0">
                <a:solidFill>
                  <a:schemeClr val="tx1"/>
                </a:solidFill>
                <a:effectLst/>
                <a:latin typeface="+mn-lt"/>
                <a:ea typeface="+mn-ea"/>
                <a:cs typeface="+mn-cs"/>
              </a:rPr>
              <a:t>6</a:t>
            </a:r>
            <a:r>
              <a:rPr lang="en-US" sz="4800" b="0" u="none" kern="1200" baseline="30000" dirty="0">
                <a:solidFill>
                  <a:schemeClr val="tx1"/>
                </a:solidFill>
                <a:effectLst/>
                <a:latin typeface="+mn-lt"/>
                <a:ea typeface="+mn-ea"/>
                <a:cs typeface="+mn-cs"/>
              </a:rPr>
              <a:t>th</a:t>
            </a:r>
            <a:r>
              <a:rPr lang="en-US" sz="4800" b="0" u="none" kern="1200" baseline="0" dirty="0">
                <a:solidFill>
                  <a:schemeClr val="tx1"/>
                </a:solidFill>
                <a:effectLst/>
                <a:latin typeface="+mn-lt"/>
                <a:ea typeface="+mn-ea"/>
                <a:cs typeface="+mn-cs"/>
              </a:rPr>
              <a:t> grade</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0" u="none" kern="1200" baseline="0" dirty="0">
                <a:solidFill>
                  <a:schemeClr val="tx1"/>
                </a:solidFill>
                <a:effectLst/>
                <a:latin typeface="+mn-lt"/>
                <a:ea typeface="+mn-ea"/>
                <a:cs typeface="+mn-cs"/>
              </a:rPr>
              <a:t>Keeping Tabs – child- and mother-reported (r = .21) averaged across informants</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1" u="none" kern="1200" baseline="0" dirty="0">
                <a:solidFill>
                  <a:schemeClr val="tx1"/>
                </a:solidFill>
                <a:effectLst/>
                <a:latin typeface="+mn-lt"/>
                <a:ea typeface="+mn-ea"/>
                <a:cs typeface="+mn-cs"/>
              </a:rPr>
              <a:t>Religiosity </a:t>
            </a:r>
            <a:r>
              <a:rPr lang="en-US" sz="4800" b="0" u="none" kern="1200" baseline="0" dirty="0">
                <a:solidFill>
                  <a:schemeClr val="tx1"/>
                </a:solidFill>
                <a:effectLst/>
                <a:latin typeface="+mn-lt"/>
                <a:ea typeface="+mn-ea"/>
                <a:cs typeface="+mn-cs"/>
              </a:rPr>
              <a:t>– 6</a:t>
            </a:r>
            <a:r>
              <a:rPr lang="en-US" sz="4800" b="0" u="none" kern="1200" baseline="30000" dirty="0">
                <a:solidFill>
                  <a:schemeClr val="tx1"/>
                </a:solidFill>
                <a:effectLst/>
                <a:latin typeface="+mn-lt"/>
                <a:ea typeface="+mn-ea"/>
                <a:cs typeface="+mn-cs"/>
              </a:rPr>
              <a:t>th</a:t>
            </a:r>
            <a:r>
              <a:rPr lang="en-US" sz="4800" b="0" u="none" kern="1200" baseline="0" dirty="0">
                <a:solidFill>
                  <a:schemeClr val="tx1"/>
                </a:solidFill>
                <a:effectLst/>
                <a:latin typeface="+mn-lt"/>
                <a:ea typeface="+mn-ea"/>
                <a:cs typeface="+mn-cs"/>
              </a:rPr>
              <a:t> grade</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0" u="none" kern="1200" baseline="0" dirty="0">
                <a:solidFill>
                  <a:schemeClr val="tx1"/>
                </a:solidFill>
                <a:effectLst/>
                <a:latin typeface="+mn-lt"/>
                <a:ea typeface="+mn-ea"/>
                <a:cs typeface="+mn-cs"/>
              </a:rPr>
              <a:t>Religion in My Life – religious commitment </a:t>
            </a:r>
            <a:r>
              <a:rPr lang="en-US" sz="3600" b="0" u="none" kern="1200" baseline="0" dirty="0">
                <a:solidFill>
                  <a:schemeClr val="tx1"/>
                </a:solidFill>
                <a:effectLst/>
                <a:latin typeface="+mn-lt"/>
                <a:ea typeface="+mn-ea"/>
                <a:cs typeface="+mn-cs"/>
              </a:rPr>
              <a:t>(Smith &amp; Lundquist, 2002)</a:t>
            </a:r>
            <a:r>
              <a:rPr lang="en-US" sz="4800" b="0" u="none" kern="1200" baseline="0" dirty="0">
                <a:solidFill>
                  <a:schemeClr val="tx1"/>
                </a:solidFill>
                <a:effectLst/>
                <a:latin typeface="+mn-lt"/>
                <a:ea typeface="+mn-ea"/>
                <a:cs typeface="+mn-cs"/>
              </a:rPr>
              <a:t>  </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1" u="none" kern="1200" baseline="0" dirty="0">
                <a:solidFill>
                  <a:schemeClr val="tx1"/>
                </a:solidFill>
                <a:effectLst/>
                <a:latin typeface="+mn-lt"/>
                <a:ea typeface="+mn-ea"/>
                <a:cs typeface="+mn-cs"/>
              </a:rPr>
              <a:t>Substance Use </a:t>
            </a:r>
            <a:r>
              <a:rPr lang="en-US" sz="4800" b="0" u="none" kern="1200" baseline="0" dirty="0">
                <a:solidFill>
                  <a:schemeClr val="tx1"/>
                </a:solidFill>
                <a:effectLst/>
                <a:latin typeface="+mn-lt"/>
                <a:ea typeface="+mn-ea"/>
                <a:cs typeface="+mn-cs"/>
              </a:rPr>
              <a:t>– Age 15</a:t>
            </a:r>
          </a:p>
          <a:p>
            <a:pPr marL="1546225" marR="0" lvl="1" indent="-78422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0" u="none" kern="1200" baseline="0" dirty="0">
                <a:solidFill>
                  <a:schemeClr val="tx1"/>
                </a:solidFill>
                <a:effectLst/>
                <a:latin typeface="+mn-lt"/>
                <a:ea typeface="+mn-ea"/>
                <a:cs typeface="+mn-cs"/>
              </a:rPr>
              <a:t>Things I Do – </a:t>
            </a:r>
            <a:r>
              <a:rPr lang="en-US" sz="4800" b="0" u="none" kern="1200" baseline="0" dirty="0">
                <a:solidFill>
                  <a:srgbClr val="FF0000"/>
                </a:solidFill>
                <a:effectLst/>
                <a:latin typeface="+mn-lt"/>
                <a:ea typeface="+mn-ea"/>
                <a:cs typeface="+mn-cs"/>
              </a:rPr>
              <a:t>alcohol, tobacco, and marijuana use</a:t>
            </a:r>
          </a:p>
          <a:p>
            <a:pPr marL="1549400" marR="0" lvl="1" indent="-841375"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0" u="none" kern="1200" baseline="0" dirty="0">
                <a:solidFill>
                  <a:schemeClr val="tx1"/>
                </a:solidFill>
                <a:effectLst/>
                <a:latin typeface="+mn-lt"/>
                <a:ea typeface="+mn-ea"/>
                <a:cs typeface="+mn-cs"/>
              </a:rPr>
              <a:t>Hooked on Nicotine Checklist (HONC) – nicotine dependence </a:t>
            </a:r>
            <a:r>
              <a:rPr kumimoji="0" lang="en-US" sz="3600" b="0" i="0" u="none" strike="noStrike" kern="1200" cap="none" spc="0" normalizeH="0" baseline="0" noProof="0" dirty="0">
                <a:ln>
                  <a:noFill/>
                </a:ln>
                <a:solidFill>
                  <a:prstClr val="black"/>
                </a:solidFill>
                <a:effectLst/>
                <a:uLnTx/>
                <a:uFillTx/>
                <a:latin typeface="+mn-lt"/>
                <a:ea typeface="+mn-ea"/>
                <a:cs typeface="+mn-cs"/>
              </a:rPr>
              <a:t>(</a:t>
            </a:r>
            <a:r>
              <a:rPr kumimoji="0" lang="en-US" sz="3600" b="0" i="0" u="none" strike="noStrike" kern="1200" cap="none" spc="0" normalizeH="0" baseline="0" noProof="0" dirty="0" err="1">
                <a:ln>
                  <a:noFill/>
                </a:ln>
                <a:solidFill>
                  <a:prstClr val="black"/>
                </a:solidFill>
                <a:effectLst/>
                <a:uLnTx/>
                <a:uFillTx/>
                <a:latin typeface="+mn-lt"/>
                <a:ea typeface="+mn-ea"/>
                <a:cs typeface="+mn-cs"/>
              </a:rPr>
              <a:t>DiFranza</a:t>
            </a:r>
            <a:r>
              <a:rPr kumimoji="0" lang="en-US" sz="3600" b="0" i="0" u="none" strike="noStrike" kern="1200" cap="none" spc="0" normalizeH="0" baseline="0" noProof="0" dirty="0">
                <a:ln>
                  <a:noFill/>
                </a:ln>
                <a:solidFill>
                  <a:prstClr val="black"/>
                </a:solidFill>
                <a:effectLst/>
                <a:uLnTx/>
                <a:uFillTx/>
                <a:latin typeface="+mn-lt"/>
                <a:ea typeface="+mn-ea"/>
                <a:cs typeface="+mn-cs"/>
              </a:rPr>
              <a:t> et al., 2002)</a:t>
            </a:r>
            <a:r>
              <a:rPr kumimoji="0" lang="en-US" sz="4800" b="0" i="0" u="none" strike="noStrike" kern="1200" cap="none" spc="0" normalizeH="0" baseline="0" noProof="0" dirty="0">
                <a:ln>
                  <a:noFill/>
                </a:ln>
                <a:solidFill>
                  <a:prstClr val="black"/>
                </a:solidFill>
                <a:effectLst/>
                <a:uLnTx/>
                <a:uFillTx/>
                <a:latin typeface="+mn-lt"/>
                <a:ea typeface="+mn-ea"/>
                <a:cs typeface="+mn-cs"/>
              </a:rPr>
              <a:t>  </a:t>
            </a:r>
            <a:endParaRPr lang="en-US" sz="4800" b="0" u="none" kern="1200" baseline="0" dirty="0">
              <a:solidFill>
                <a:schemeClr val="tx1"/>
              </a:solidFill>
              <a:effectLst/>
              <a:latin typeface="+mn-lt"/>
              <a:ea typeface="+mn-ea"/>
              <a:cs typeface="+mn-cs"/>
            </a:endParaRPr>
          </a:p>
        </p:txBody>
      </p:sp>
      <p:sp>
        <p:nvSpPr>
          <p:cNvPr id="28" name="TextBox 27"/>
          <p:cNvSpPr txBox="1"/>
          <p:nvPr userDrawn="1"/>
        </p:nvSpPr>
        <p:spPr>
          <a:xfrm>
            <a:off x="1066801" y="27348878"/>
            <a:ext cx="9525000" cy="4524315"/>
          </a:xfrm>
          <a:prstGeom prst="rect">
            <a:avLst/>
          </a:prstGeom>
          <a:noFill/>
        </p:spPr>
        <p:txBody>
          <a:bodyPr wrap="square" rtlCol="0">
            <a:spAutoFit/>
          </a:bodyPr>
          <a:lstStyle/>
          <a:p>
            <a:pPr marL="857250" marR="0"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0" u="none" kern="1200" dirty="0">
                <a:solidFill>
                  <a:schemeClr val="tx1"/>
                </a:solidFill>
                <a:effectLst/>
                <a:latin typeface="+mn-lt"/>
                <a:ea typeface="+mn-ea"/>
                <a:cs typeface="+mn-cs"/>
              </a:rPr>
              <a:t>1012 adolescents</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0" u="none" kern="1200" dirty="0">
                <a:solidFill>
                  <a:schemeClr val="tx1"/>
                </a:solidFill>
                <a:effectLst/>
                <a:latin typeface="+mn-lt"/>
                <a:ea typeface="+mn-ea"/>
                <a:cs typeface="+mn-cs"/>
              </a:rPr>
              <a:t>50%</a:t>
            </a:r>
            <a:r>
              <a:rPr lang="en-US" sz="4800" b="0" u="none" kern="1200" baseline="0" dirty="0">
                <a:solidFill>
                  <a:schemeClr val="tx1"/>
                </a:solidFill>
                <a:effectLst/>
                <a:latin typeface="+mn-lt"/>
                <a:ea typeface="+mn-ea"/>
                <a:cs typeface="+mn-cs"/>
              </a:rPr>
              <a:t> male</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0" u="none" kern="1200" dirty="0">
                <a:solidFill>
                  <a:schemeClr val="tx1"/>
                </a:solidFill>
                <a:effectLst/>
                <a:latin typeface="+mn-lt"/>
                <a:ea typeface="+mn-ea"/>
                <a:cs typeface="+mn-cs"/>
              </a:rPr>
              <a:t>81% White, 12% African American, 7% other</a:t>
            </a:r>
          </a:p>
          <a:p>
            <a:pPr marL="1565275" marR="0" lvl="1" indent="-85725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800" b="0" u="none" kern="1200" dirty="0">
                <a:solidFill>
                  <a:schemeClr val="tx1"/>
                </a:solidFill>
                <a:effectLst/>
                <a:latin typeface="+mn-lt"/>
                <a:ea typeface="+mn-ea"/>
                <a:cs typeface="+mn-cs"/>
              </a:rPr>
              <a:t>SECCYD Phases III and IV</a:t>
            </a:r>
          </a:p>
          <a:p>
            <a:pPr marL="876300" marR="0" lvl="0" indent="-876300" algn="l" defTabSz="2194560" rtl="0" eaLnBrk="1" fontAlgn="auto" latinLnBrk="0" hangingPunct="1">
              <a:lnSpc>
                <a:spcPct val="100000"/>
              </a:lnSpc>
              <a:spcBef>
                <a:spcPts val="0"/>
              </a:spcBef>
              <a:spcAft>
                <a:spcPts val="0"/>
              </a:spcAft>
              <a:buClrTx/>
              <a:buSzTx/>
              <a:buFont typeface="Arial" panose="020B0604020202020204" pitchFamily="34" charset="0"/>
              <a:buChar char="•"/>
              <a:tabLst>
                <a:tab pos="419100" algn="l"/>
                <a:tab pos="990600" algn="l"/>
              </a:tabLst>
              <a:defRPr/>
            </a:pPr>
            <a:r>
              <a:rPr lang="en-US" sz="4800" b="0" u="none" kern="1200" dirty="0">
                <a:solidFill>
                  <a:schemeClr val="tx1"/>
                </a:solidFill>
                <a:effectLst/>
                <a:latin typeface="+mn-lt"/>
                <a:ea typeface="+mn-ea"/>
                <a:cs typeface="+mn-cs"/>
              </a:rPr>
              <a:t>Two</a:t>
            </a:r>
            <a:r>
              <a:rPr lang="en-US" sz="4800" b="0" u="none" kern="1200" baseline="0" dirty="0">
                <a:solidFill>
                  <a:schemeClr val="tx1"/>
                </a:solidFill>
                <a:effectLst/>
                <a:latin typeface="+mn-lt"/>
                <a:ea typeface="+mn-ea"/>
                <a:cs typeface="+mn-cs"/>
              </a:rPr>
              <a:t> time points 4 years apart</a:t>
            </a:r>
          </a:p>
        </p:txBody>
      </p:sp>
      <p:sp>
        <p:nvSpPr>
          <p:cNvPr id="29" name="TextBox 28"/>
          <p:cNvSpPr txBox="1"/>
          <p:nvPr userDrawn="1"/>
        </p:nvSpPr>
        <p:spPr>
          <a:xfrm>
            <a:off x="17697450" y="5778340"/>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Measures</a:t>
            </a:r>
          </a:p>
        </p:txBody>
      </p:sp>
      <p:sp>
        <p:nvSpPr>
          <p:cNvPr id="30" name="TextBox 29"/>
          <p:cNvSpPr txBox="1"/>
          <p:nvPr userDrawn="1"/>
        </p:nvSpPr>
        <p:spPr>
          <a:xfrm>
            <a:off x="33282471" y="6910083"/>
            <a:ext cx="9525000" cy="6863417"/>
          </a:xfrm>
          <a:prstGeom prst="rect">
            <a:avLst/>
          </a:prstGeom>
          <a:noFill/>
        </p:spPr>
        <p:txBody>
          <a:bodyPr wrap="square" rtlCol="0">
            <a:spAutoFit/>
          </a:bodyPr>
          <a:lstStyle/>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Religious commitment predicted less nicotine dependence (β = -.29, p &lt; .05).</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There was no relationship between parental monitoring and nicotine dependence (β = -.06, p = .65).</a:t>
            </a:r>
          </a:p>
          <a:p>
            <a:pPr marL="685800" marR="0" lvl="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kern="1200" dirty="0">
                <a:solidFill>
                  <a:schemeClr val="tx1"/>
                </a:solidFill>
                <a:effectLst/>
                <a:latin typeface="+mn-lt"/>
                <a:ea typeface="+mn-ea"/>
                <a:cs typeface="+mn-cs"/>
              </a:rPr>
              <a:t>There was no interaction effect for parental monitoring and religious commitment (β = -.16, p = .27).</a:t>
            </a:r>
          </a:p>
          <a:p>
            <a:pPr marL="685800" marR="0" indent="-6858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4400" b="0" u="none" kern="1200" dirty="0">
              <a:solidFill>
                <a:schemeClr val="tx1"/>
              </a:solidFill>
              <a:effectLst/>
              <a:latin typeface="+mn-lt"/>
              <a:ea typeface="+mn-ea"/>
              <a:cs typeface="+mn-cs"/>
            </a:endParaRPr>
          </a:p>
        </p:txBody>
      </p:sp>
      <p:sp>
        <p:nvSpPr>
          <p:cNvPr id="31" name="TextBox 30"/>
          <p:cNvSpPr txBox="1"/>
          <p:nvPr userDrawn="1"/>
        </p:nvSpPr>
        <p:spPr>
          <a:xfrm>
            <a:off x="33853971" y="5905803"/>
            <a:ext cx="8382000" cy="1107996"/>
          </a:xfrm>
          <a:prstGeom prst="rect">
            <a:avLst/>
          </a:prstGeom>
          <a:noFill/>
        </p:spPr>
        <p:txBody>
          <a:bodyPr wrap="square" rtlCol="0">
            <a:spAutoFit/>
          </a:bodyPr>
          <a:lstStyle/>
          <a:p>
            <a:pPr marL="0" marR="0" indent="0" algn="ctr" defTabSz="2194560" rtl="0" eaLnBrk="1" fontAlgn="auto" latinLnBrk="0" hangingPunct="1">
              <a:lnSpc>
                <a:spcPct val="100000"/>
              </a:lnSpc>
              <a:spcBef>
                <a:spcPts val="0"/>
              </a:spcBef>
              <a:spcAft>
                <a:spcPts val="0"/>
              </a:spcAft>
              <a:buClrTx/>
              <a:buSzTx/>
              <a:buFontTx/>
              <a:buNone/>
              <a:tabLst/>
              <a:defRPr/>
            </a:pPr>
            <a:r>
              <a:rPr lang="en-US" sz="6600" b="1" u="sng" kern="1200" dirty="0">
                <a:solidFill>
                  <a:srgbClr val="007246"/>
                </a:solidFill>
                <a:effectLst/>
                <a:latin typeface="+mn-lt"/>
                <a:ea typeface="+mn-ea"/>
                <a:cs typeface="+mn-cs"/>
              </a:rPr>
              <a:t>Results (continued)</a:t>
            </a:r>
          </a:p>
        </p:txBody>
      </p:sp>
    </p:spTree>
    <p:extLst>
      <p:ext uri="{BB962C8B-B14F-4D97-AF65-F5344CB8AC3E}">
        <p14:creationId xmlns:p14="http://schemas.microsoft.com/office/powerpoint/2010/main" val="2560208292"/>
      </p:ext>
    </p:extLst>
  </p:cSld>
  <p:clrMap bg1="lt1" tx1="dk1" bg2="lt2" tx2="dk2" accent1="accent1" accent2="accent2" accent3="accent3" accent4="accent4" accent5="accent5" accent6="accent6" hlink="hlink" folHlink="folHlink"/>
  <p:sldLayoutIdLst>
    <p:sldLayoutId id="2147483652" r:id="rId1"/>
    <p:sldLayoutId id="2147483653" r:id="rId2"/>
  </p:sldLayoutIdLst>
  <p:hf sldNum="0" hdr="0" ftr="0" dt="0"/>
  <p:txStyles>
    <p:titleStyle>
      <a:lvl1pPr algn="ctr" defTabSz="219456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5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752235"/>
      </p:ext>
    </p:extLst>
  </p:cSld>
  <p:clrMapOvr>
    <a:masterClrMapping/>
  </p:clrMapOvr>
</p:sld>
</file>

<file path=ppt/theme/theme1.xml><?xml version="1.0" encoding="utf-8"?>
<a:theme xmlns:a="http://schemas.openxmlformats.org/drawingml/2006/main" name="20170305 - Edwin - SRCD 2017 Po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20170305 - Edwin - SRCD 2017 Po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20170305 - Edwin - SRCD 2017 Poster</Template>
  <TotalTime>1542</TotalTime>
  <Words>0</Words>
  <Application>Microsoft Office PowerPoint</Application>
  <PresentationFormat>Custom</PresentationFormat>
  <Paragraphs>0</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Arial</vt:lpstr>
      <vt:lpstr>Calibri</vt:lpstr>
      <vt:lpstr>Times New Roman</vt:lpstr>
      <vt:lpstr>20170305 - Edwin - SRCD 2017 Poster</vt:lpstr>
      <vt:lpstr>1_20170305 - Edwin - SRCD 2017 Poster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Burgess, Benjamin E</dc:creator>
  <cp:lastModifiedBy>Henry, Meredith</cp:lastModifiedBy>
  <cp:revision>338</cp:revision>
  <dcterms:created xsi:type="dcterms:W3CDTF">2017-03-05T20:05:28Z</dcterms:created>
  <dcterms:modified xsi:type="dcterms:W3CDTF">2017-09-20T00:08:06Z</dcterms:modified>
</cp:coreProperties>
</file>