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374" r:id="rId2"/>
    <p:sldId id="384" r:id="rId3"/>
    <p:sldId id="379" r:id="rId4"/>
    <p:sldId id="388" r:id="rId5"/>
    <p:sldId id="387" r:id="rId6"/>
    <p:sldId id="389" r:id="rId7"/>
    <p:sldId id="390" r:id="rId8"/>
    <p:sldId id="391" r:id="rId9"/>
    <p:sldId id="381" r:id="rId10"/>
    <p:sldId id="382" r:id="rId11"/>
    <p:sldId id="392" r:id="rId12"/>
    <p:sldId id="393" r:id="rId13"/>
    <p:sldId id="394" r:id="rId14"/>
    <p:sldId id="383" r:id="rId15"/>
    <p:sldId id="396" r:id="rId16"/>
    <p:sldId id="398" r:id="rId17"/>
    <p:sldId id="343" r:id="rId18"/>
    <p:sldId id="39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0001"/>
    <a:srgbClr val="A34D08"/>
    <a:srgbClr val="3A6C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89" autoAdjust="0"/>
    <p:restoredTop sz="95226" autoAdjust="0"/>
  </p:normalViewPr>
  <p:slideViewPr>
    <p:cSldViewPr snapToGrid="0" snapToObjects="1">
      <p:cViewPr>
        <p:scale>
          <a:sx n="80" d="100"/>
          <a:sy n="80" d="100"/>
        </p:scale>
        <p:origin x="-22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13" d="100"/>
          <a:sy n="113" d="100"/>
        </p:scale>
        <p:origin x="268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ebiofiles.colorado.edu\corwinlab\projects\FLAMEnet%20data\Intervention%20studies\GRS\Simple%20slopes_EthnXExp_change_JH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ebiofiles.colorado.edu\corwinlab\projects\FLAMEnet%20data\Intervention%20studies\GRS\Copy%20of%20Simple%20slopes_EthnXAnx_change_JH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079480772293411"/>
          <c:y val="8.0779944289693595E-2"/>
          <c:w val="0.58609318903694529"/>
          <c:h val="0.77158774373259054"/>
        </c:manualLayout>
      </c:layout>
      <c:lineChart>
        <c:grouping val="standard"/>
        <c:varyColors val="0"/>
        <c:ser>
          <c:idx val="0"/>
          <c:order val="0"/>
          <c:tx>
            <c:strRef>
              <c:f>'2 way interactions'!$B$37</c:f>
              <c:strCache>
                <c:ptCount val="1"/>
                <c:pt idx="0">
                  <c:v>Low Hispanic</c:v>
                </c:pt>
              </c:strCache>
            </c:strRef>
          </c:tx>
          <c:spPr>
            <a:ln w="38100">
              <a:solidFill>
                <a:schemeClr val="accent1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00"/>
              </a:solidFill>
              <a:ln w="38100">
                <a:solidFill>
                  <a:schemeClr val="accent1"/>
                </a:solidFill>
                <a:prstDash val="solid"/>
              </a:ln>
            </c:spPr>
          </c:marker>
          <c:cat>
            <c:strRef>
              <c:f>'2 way interactions'!$C$36:$D$36</c:f>
              <c:strCache>
                <c:ptCount val="2"/>
                <c:pt idx="0">
                  <c:v>Low Prior Experience with STEM</c:v>
                </c:pt>
                <c:pt idx="1">
                  <c:v>High Prior Experience with STEM</c:v>
                </c:pt>
              </c:strCache>
            </c:strRef>
          </c:cat>
          <c:val>
            <c:numRef>
              <c:f>'2 way interactions'!$C$37:$D$37</c:f>
              <c:numCache>
                <c:formatCode>General</c:formatCode>
                <c:ptCount val="2"/>
                <c:pt idx="0">
                  <c:v>-0.97354751500000003</c:v>
                </c:pt>
                <c:pt idx="1">
                  <c:v>-0.78452213500000001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56-4B0D-9298-C50BF5E38D80}"/>
            </c:ext>
          </c:extLst>
        </c:ser>
        <c:ser>
          <c:idx val="1"/>
          <c:order val="1"/>
          <c:tx>
            <c:strRef>
              <c:f>'2 way interactions'!$B$38</c:f>
              <c:strCache>
                <c:ptCount val="1"/>
                <c:pt idx="0">
                  <c:v>High Hispanic</c:v>
                </c:pt>
              </c:strCache>
            </c:strRef>
          </c:tx>
          <c:spPr>
            <a:ln w="12700">
              <a:solidFill>
                <a:srgbClr val="000000"/>
              </a:solidFill>
              <a:prstDash val="sysDash"/>
            </a:ln>
          </c:spPr>
          <c:marker>
            <c:symbol val="square"/>
            <c:size val="5"/>
            <c:spPr>
              <a:solidFill>
                <a:schemeClr val="accent2"/>
              </a:solidFill>
              <a:ln w="38100">
                <a:solidFill>
                  <a:schemeClr val="accent2"/>
                </a:solidFill>
                <a:prstDash val="solid"/>
              </a:ln>
            </c:spPr>
          </c:marker>
          <c:dPt>
            <c:idx val="1"/>
            <c:bubble3D val="0"/>
            <c:spPr>
              <a:ln w="38100">
                <a:solidFill>
                  <a:schemeClr val="accent2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2-1256-4B0D-9298-C50BF5E38D80}"/>
              </c:ext>
            </c:extLst>
          </c:dPt>
          <c:cat>
            <c:strRef>
              <c:f>'2 way interactions'!$C$36:$D$36</c:f>
              <c:strCache>
                <c:ptCount val="2"/>
                <c:pt idx="0">
                  <c:v>Low Prior Experience with STEM</c:v>
                </c:pt>
                <c:pt idx="1">
                  <c:v>High Prior Experience with STEM</c:v>
                </c:pt>
              </c:strCache>
            </c:strRef>
          </c:cat>
          <c:val>
            <c:numRef>
              <c:f>'2 way interactions'!$C$38:$D$38</c:f>
              <c:numCache>
                <c:formatCode>General</c:formatCode>
                <c:ptCount val="2"/>
                <c:pt idx="0">
                  <c:v>-0.74225810999999997</c:v>
                </c:pt>
                <c:pt idx="1">
                  <c:v>-0.94883598999999996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56-4B0D-9298-C50BF5E38D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8192696"/>
        <c:axId val="1"/>
      </c:lineChart>
      <c:catAx>
        <c:axId val="858192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  <c:min val="-1.4"/>
        </c:scaling>
        <c:delete val="0"/>
        <c:axPos val="l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US"/>
                  <a:t>Change in FIOLI</a:t>
                </a:r>
              </a:p>
            </c:rich>
          </c:tx>
          <c:layout>
            <c:manualLayout>
              <c:xMode val="edge"/>
              <c:yMode val="edge"/>
              <c:x val="2.6490145555805079E-2"/>
              <c:y val="0.3228508847563609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858192696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3231903856872105"/>
          <c:y val="0.32516853721923999"/>
          <c:w val="0.24876873436443125"/>
          <c:h val="0.3052453591903499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079480772293411"/>
          <c:y val="8.0779944289693595E-2"/>
          <c:w val="0.58609318903694529"/>
          <c:h val="0.77158774373259054"/>
        </c:manualLayout>
      </c:layout>
      <c:lineChart>
        <c:grouping val="standard"/>
        <c:varyColors val="0"/>
        <c:ser>
          <c:idx val="0"/>
          <c:order val="0"/>
          <c:tx>
            <c:strRef>
              <c:f>'2 way interactions'!$B$37</c:f>
              <c:strCache>
                <c:ptCount val="1"/>
                <c:pt idx="0">
                  <c:v>Low Hispanic</c:v>
                </c:pt>
              </c:strCache>
            </c:strRef>
          </c:tx>
          <c:spPr>
            <a:ln w="38100">
              <a:solidFill>
                <a:schemeClr val="accent1"/>
              </a:solidFill>
              <a:prstDash val="solid"/>
            </a:ln>
          </c:spPr>
          <c:marker>
            <c:symbol val="diamond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  <a:prstDash val="solid"/>
              </a:ln>
            </c:spPr>
          </c:marker>
          <c:cat>
            <c:strRef>
              <c:f>'2 way interactions'!$C$36:$D$36</c:f>
              <c:strCache>
                <c:ptCount val="2"/>
                <c:pt idx="0">
                  <c:v>Low STEM anxiety</c:v>
                </c:pt>
                <c:pt idx="1">
                  <c:v>High STEM anxiety</c:v>
                </c:pt>
              </c:strCache>
            </c:strRef>
          </c:cat>
          <c:val>
            <c:numRef>
              <c:f>'2 way interactions'!$C$37:$D$37</c:f>
              <c:numCache>
                <c:formatCode>General</c:formatCode>
                <c:ptCount val="2"/>
                <c:pt idx="0">
                  <c:v>-1.0757726939200001</c:v>
                </c:pt>
                <c:pt idx="1">
                  <c:v>-1.1448645659200001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23-40BD-8C87-BD16C5D5E941}"/>
            </c:ext>
          </c:extLst>
        </c:ser>
        <c:ser>
          <c:idx val="1"/>
          <c:order val="1"/>
          <c:tx>
            <c:strRef>
              <c:f>'2 way interactions'!$B$38</c:f>
              <c:strCache>
                <c:ptCount val="1"/>
                <c:pt idx="0">
                  <c:v>High Hispanic</c:v>
                </c:pt>
              </c:strCache>
            </c:strRef>
          </c:tx>
          <c:spPr>
            <a:ln w="38100">
              <a:solidFill>
                <a:schemeClr val="accent2"/>
              </a:solidFill>
              <a:prstDash val="sysDash"/>
            </a:ln>
          </c:spPr>
          <c:marker>
            <c:symbol val="square"/>
            <c:size val="5"/>
            <c:spPr>
              <a:solidFill>
                <a:schemeClr val="accent2"/>
              </a:solidFill>
              <a:ln w="38100">
                <a:solidFill>
                  <a:schemeClr val="accent2"/>
                </a:solidFill>
                <a:prstDash val="solid"/>
              </a:ln>
            </c:spPr>
          </c:marker>
          <c:cat>
            <c:strRef>
              <c:f>'2 way interactions'!$C$36:$D$36</c:f>
              <c:strCache>
                <c:ptCount val="2"/>
                <c:pt idx="0">
                  <c:v>Low STEM anxiety</c:v>
                </c:pt>
                <c:pt idx="1">
                  <c:v>High STEM anxiety</c:v>
                </c:pt>
              </c:strCache>
            </c:strRef>
          </c:cat>
          <c:val>
            <c:numRef>
              <c:f>'2 way interactions'!$C$38:$D$38</c:f>
              <c:numCache>
                <c:formatCode>General</c:formatCode>
                <c:ptCount val="2"/>
                <c:pt idx="0">
                  <c:v>-1.1464898940800001</c:v>
                </c:pt>
                <c:pt idx="1">
                  <c:v>-0.9072788220800001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23-40BD-8C87-BD16C5D5E9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9604568"/>
        <c:axId val="1"/>
      </c:lineChart>
      <c:catAx>
        <c:axId val="929604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  <c:min val="-1.4"/>
        </c:scaling>
        <c:delete val="0"/>
        <c:axPos val="l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US"/>
                  <a:t>Change in Fear of an Uncertain Future</a:t>
                </a:r>
              </a:p>
            </c:rich>
          </c:tx>
          <c:layout>
            <c:manualLayout>
              <c:xMode val="edge"/>
              <c:yMode val="edge"/>
              <c:x val="3.0582565256705479E-2"/>
              <c:y val="0.1794273070932729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929604568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3399079584842275"/>
          <c:y val="0.40254251306821937"/>
          <c:w val="0.24876873436443125"/>
          <c:h val="0.12923724607953418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913654-C51D-E54F-83FE-43DC207F88C0}" type="doc">
      <dgm:prSet loTypeId="urn:microsoft.com/office/officeart/2005/8/layout/process1" loCatId="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055DEC50-71F6-7C4B-959E-7A79696835A0}">
      <dgm:prSet phldrT="[Text]" custT="1"/>
      <dgm:spPr>
        <a:ln w="25400">
          <a:solidFill>
            <a:schemeClr val="accent2"/>
          </a:solidFill>
        </a:ln>
      </dgm:spPr>
      <dgm:t>
        <a:bodyPr/>
        <a:lstStyle/>
        <a:p>
          <a:pPr algn="ctr"/>
          <a:r>
            <a:rPr lang="en-US" sz="1800" b="1" dirty="0"/>
            <a:t>Intro &amp; Pre-Survey</a:t>
          </a:r>
        </a:p>
      </dgm:t>
    </dgm:pt>
    <dgm:pt modelId="{B4D20F80-99E0-9549-862C-033EC76ED9EE}" type="parTrans" cxnId="{5F94630E-215F-DB45-AA9B-F8538C139EF6}">
      <dgm:prSet/>
      <dgm:spPr/>
      <dgm:t>
        <a:bodyPr/>
        <a:lstStyle/>
        <a:p>
          <a:endParaRPr lang="en-US"/>
        </a:p>
      </dgm:t>
    </dgm:pt>
    <dgm:pt modelId="{D035D82E-4AED-F44E-9B66-3857F8D4B5A8}" type="sibTrans" cxnId="{5F94630E-215F-DB45-AA9B-F8538C139EF6}">
      <dgm:prSet/>
      <dgm:spPr/>
      <dgm:t>
        <a:bodyPr/>
        <a:lstStyle/>
        <a:p>
          <a:endParaRPr lang="en-US"/>
        </a:p>
      </dgm:t>
    </dgm:pt>
    <dgm:pt modelId="{CF4E567E-7C77-584E-9B7A-BC09BF3DDF67}">
      <dgm:prSet phldrT="[Text]" custT="1"/>
      <dgm:spPr>
        <a:ln w="25400">
          <a:solidFill>
            <a:schemeClr val="accent2"/>
          </a:solidFill>
        </a:ln>
      </dgm:spPr>
      <dgm:t>
        <a:bodyPr/>
        <a:lstStyle/>
        <a:p>
          <a:pPr algn="l"/>
          <a:r>
            <a:rPr lang="en-US" sz="1400" dirty="0"/>
            <a:t>Within first 3 weeks of class</a:t>
          </a:r>
        </a:p>
      </dgm:t>
    </dgm:pt>
    <dgm:pt modelId="{C25F7350-0436-114E-A731-642558A9FE07}" type="parTrans" cxnId="{172F79FC-5ACD-584D-A6C2-2FFE03B34487}">
      <dgm:prSet/>
      <dgm:spPr/>
      <dgm:t>
        <a:bodyPr/>
        <a:lstStyle/>
        <a:p>
          <a:endParaRPr lang="en-US"/>
        </a:p>
      </dgm:t>
    </dgm:pt>
    <dgm:pt modelId="{48A0688F-550B-2946-AD04-28304E9109BC}" type="sibTrans" cxnId="{172F79FC-5ACD-584D-A6C2-2FFE03B34487}">
      <dgm:prSet/>
      <dgm:spPr/>
      <dgm:t>
        <a:bodyPr/>
        <a:lstStyle/>
        <a:p>
          <a:endParaRPr lang="en-US"/>
        </a:p>
      </dgm:t>
    </dgm:pt>
    <dgm:pt modelId="{B15793C8-71B4-F145-94CE-4F9247690091}">
      <dgm:prSet phldrT="[Text]" custT="1"/>
      <dgm:spPr>
        <a:ln w="25400">
          <a:solidFill>
            <a:schemeClr val="accent2"/>
          </a:solidFill>
        </a:ln>
      </dgm:spPr>
      <dgm:t>
        <a:bodyPr/>
        <a:lstStyle/>
        <a:p>
          <a:pPr algn="ctr"/>
          <a:r>
            <a:rPr lang="en-US" sz="1800" b="1" dirty="0"/>
            <a:t>*Written Prompt 1</a:t>
          </a:r>
        </a:p>
      </dgm:t>
    </dgm:pt>
    <dgm:pt modelId="{7FF2C2A1-D26D-A04A-A7C1-298998F3247B}" type="parTrans" cxnId="{CD88DAE8-A350-634E-A02A-8E87423D336E}">
      <dgm:prSet/>
      <dgm:spPr/>
      <dgm:t>
        <a:bodyPr/>
        <a:lstStyle/>
        <a:p>
          <a:endParaRPr lang="en-US"/>
        </a:p>
      </dgm:t>
    </dgm:pt>
    <dgm:pt modelId="{CBFB99B3-CC55-FA41-9959-6B5EEE1F1CC2}" type="sibTrans" cxnId="{CD88DAE8-A350-634E-A02A-8E87423D336E}">
      <dgm:prSet/>
      <dgm:spPr/>
      <dgm:t>
        <a:bodyPr/>
        <a:lstStyle/>
        <a:p>
          <a:endParaRPr lang="en-US"/>
        </a:p>
      </dgm:t>
    </dgm:pt>
    <dgm:pt modelId="{60038355-05F7-564B-96EC-9FDBE87BDEAF}">
      <dgm:prSet custT="1"/>
      <dgm:spPr>
        <a:ln w="25400">
          <a:solidFill>
            <a:schemeClr val="accent2"/>
          </a:solidFill>
        </a:ln>
      </dgm:spPr>
      <dgm:t>
        <a:bodyPr/>
        <a:lstStyle/>
        <a:p>
          <a:r>
            <a:rPr lang="en-US" sz="1800" b="1" dirty="0"/>
            <a:t>*Written Prompt 2</a:t>
          </a:r>
        </a:p>
      </dgm:t>
    </dgm:pt>
    <dgm:pt modelId="{791C2622-FC23-084A-BDAE-E98844156ED0}" type="parTrans" cxnId="{1771B164-FD1A-AD49-BD5A-1B0C07043A5C}">
      <dgm:prSet/>
      <dgm:spPr/>
      <dgm:t>
        <a:bodyPr/>
        <a:lstStyle/>
        <a:p>
          <a:endParaRPr lang="en-US"/>
        </a:p>
      </dgm:t>
    </dgm:pt>
    <dgm:pt modelId="{6462236D-EEAC-AD4E-91E3-5C619DAC1700}" type="sibTrans" cxnId="{1771B164-FD1A-AD49-BD5A-1B0C07043A5C}">
      <dgm:prSet/>
      <dgm:spPr/>
      <dgm:t>
        <a:bodyPr/>
        <a:lstStyle/>
        <a:p>
          <a:endParaRPr lang="en-US"/>
        </a:p>
      </dgm:t>
    </dgm:pt>
    <dgm:pt modelId="{918DDDB0-3EDC-C241-B5F8-C40AED0811F7}">
      <dgm:prSet custT="1"/>
      <dgm:spPr>
        <a:ln w="25400">
          <a:solidFill>
            <a:schemeClr val="accent2"/>
          </a:solidFill>
        </a:ln>
      </dgm:spPr>
      <dgm:t>
        <a:bodyPr/>
        <a:lstStyle/>
        <a:p>
          <a:r>
            <a:rPr lang="en-US" sz="1400" b="0" i="0" u="none" dirty="0"/>
            <a:t>Before the students’ second research assignment </a:t>
          </a:r>
          <a:endParaRPr lang="en-US" sz="1400" i="0" u="none" dirty="0"/>
        </a:p>
      </dgm:t>
    </dgm:pt>
    <dgm:pt modelId="{00FAE332-1A31-514C-80DE-BB5738E8B680}" type="parTrans" cxnId="{E010F230-D8D4-5643-B664-32C8C4A4F179}">
      <dgm:prSet/>
      <dgm:spPr/>
      <dgm:t>
        <a:bodyPr/>
        <a:lstStyle/>
        <a:p>
          <a:endParaRPr lang="en-US"/>
        </a:p>
      </dgm:t>
    </dgm:pt>
    <dgm:pt modelId="{EBE5D168-C21C-2B42-9990-5F84A78534BE}" type="sibTrans" cxnId="{E010F230-D8D4-5643-B664-32C8C4A4F179}">
      <dgm:prSet/>
      <dgm:spPr/>
      <dgm:t>
        <a:bodyPr/>
        <a:lstStyle/>
        <a:p>
          <a:endParaRPr lang="en-US"/>
        </a:p>
      </dgm:t>
    </dgm:pt>
    <dgm:pt modelId="{83B71E0B-E877-AF4A-AC47-05249A8876AD}">
      <dgm:prSet custT="1"/>
      <dgm:spPr>
        <a:ln w="25400">
          <a:solidFill>
            <a:schemeClr val="accent2"/>
          </a:solidFill>
        </a:ln>
      </dgm:spPr>
      <dgm:t>
        <a:bodyPr/>
        <a:lstStyle/>
        <a:p>
          <a:r>
            <a:rPr lang="en-US" sz="1800" b="1" dirty="0"/>
            <a:t>*Written Prompt 3</a:t>
          </a:r>
        </a:p>
      </dgm:t>
    </dgm:pt>
    <dgm:pt modelId="{771A7D33-0E1C-FE43-BD44-B8A258790362}" type="parTrans" cxnId="{F9B897D2-ACDC-6D45-8F8A-D39BE10788D0}">
      <dgm:prSet/>
      <dgm:spPr/>
      <dgm:t>
        <a:bodyPr/>
        <a:lstStyle/>
        <a:p>
          <a:endParaRPr lang="en-US"/>
        </a:p>
      </dgm:t>
    </dgm:pt>
    <dgm:pt modelId="{5A5F53CD-AFAC-9E4A-B968-E38C49FFF57D}" type="sibTrans" cxnId="{F9B897D2-ACDC-6D45-8F8A-D39BE10788D0}">
      <dgm:prSet/>
      <dgm:spPr/>
      <dgm:t>
        <a:bodyPr/>
        <a:lstStyle/>
        <a:p>
          <a:endParaRPr lang="en-US"/>
        </a:p>
      </dgm:t>
    </dgm:pt>
    <dgm:pt modelId="{E868E335-8D0D-FC48-ACFF-8F5C6F588299}">
      <dgm:prSet custT="1"/>
      <dgm:spPr>
        <a:ln w="25400">
          <a:solidFill>
            <a:schemeClr val="accent2"/>
          </a:solidFill>
        </a:ln>
      </dgm:spPr>
      <dgm:t>
        <a:bodyPr/>
        <a:lstStyle/>
        <a:p>
          <a:r>
            <a:rPr lang="en-US" sz="1400" b="0" i="0" u="none" dirty="0"/>
            <a:t>After the completion of the students’ second research assignment </a:t>
          </a:r>
          <a:endParaRPr lang="en-US" sz="1400" i="0" u="none" dirty="0"/>
        </a:p>
      </dgm:t>
    </dgm:pt>
    <dgm:pt modelId="{BD7523AB-B9D5-694B-9116-41AAA91334EB}" type="parTrans" cxnId="{33BFCF61-9A6E-1B43-A8B4-9459144FE4E8}">
      <dgm:prSet/>
      <dgm:spPr/>
      <dgm:t>
        <a:bodyPr/>
        <a:lstStyle/>
        <a:p>
          <a:endParaRPr lang="en-US"/>
        </a:p>
      </dgm:t>
    </dgm:pt>
    <dgm:pt modelId="{A7097DD8-6B1C-6749-8190-859F3275CA1E}" type="sibTrans" cxnId="{33BFCF61-9A6E-1B43-A8B4-9459144FE4E8}">
      <dgm:prSet/>
      <dgm:spPr/>
      <dgm:t>
        <a:bodyPr/>
        <a:lstStyle/>
        <a:p>
          <a:endParaRPr lang="en-US"/>
        </a:p>
      </dgm:t>
    </dgm:pt>
    <dgm:pt modelId="{19A5D869-F9C6-5E4B-B04D-9DDE2CA61567}">
      <dgm:prSet custT="1"/>
      <dgm:spPr>
        <a:ln w="25400">
          <a:solidFill>
            <a:schemeClr val="accent2"/>
          </a:solidFill>
        </a:ln>
      </dgm:spPr>
      <dgm:t>
        <a:bodyPr/>
        <a:lstStyle/>
        <a:p>
          <a:r>
            <a:rPr lang="en-US" sz="1800" b="1" dirty="0"/>
            <a:t>*Written Prompt 4 </a:t>
          </a:r>
        </a:p>
      </dgm:t>
    </dgm:pt>
    <dgm:pt modelId="{35F307C4-C49C-414D-A840-B8E1BF486187}" type="parTrans" cxnId="{D9CD2315-E811-E646-A152-2350624D69D2}">
      <dgm:prSet/>
      <dgm:spPr/>
      <dgm:t>
        <a:bodyPr/>
        <a:lstStyle/>
        <a:p>
          <a:endParaRPr lang="en-US"/>
        </a:p>
      </dgm:t>
    </dgm:pt>
    <dgm:pt modelId="{D33A6CD2-526C-5144-89BB-F7DC906FB089}" type="sibTrans" cxnId="{D9CD2315-E811-E646-A152-2350624D69D2}">
      <dgm:prSet/>
      <dgm:spPr/>
      <dgm:t>
        <a:bodyPr/>
        <a:lstStyle/>
        <a:p>
          <a:endParaRPr lang="en-US"/>
        </a:p>
      </dgm:t>
    </dgm:pt>
    <dgm:pt modelId="{58E111CB-4A19-5142-9409-E5E149885B19}">
      <dgm:prSet custT="1"/>
      <dgm:spPr>
        <a:ln w="25400">
          <a:solidFill>
            <a:schemeClr val="accent2"/>
          </a:solidFill>
        </a:ln>
      </dgm:spPr>
      <dgm:t>
        <a:bodyPr/>
        <a:lstStyle/>
        <a:p>
          <a:r>
            <a:rPr lang="en-US" sz="1800" b="1" dirty="0"/>
            <a:t>*Final Project</a:t>
          </a:r>
        </a:p>
      </dgm:t>
    </dgm:pt>
    <dgm:pt modelId="{B44A58A3-50B4-6A42-AD09-19B9536E0C6B}" type="parTrans" cxnId="{0ABD2000-D3F5-374A-8D18-6EF85FAA91E0}">
      <dgm:prSet/>
      <dgm:spPr/>
      <dgm:t>
        <a:bodyPr/>
        <a:lstStyle/>
        <a:p>
          <a:endParaRPr lang="en-US"/>
        </a:p>
      </dgm:t>
    </dgm:pt>
    <dgm:pt modelId="{6A9E4DC0-6806-E24F-84BE-43C0D715FF3F}" type="sibTrans" cxnId="{0ABD2000-D3F5-374A-8D18-6EF85FAA91E0}">
      <dgm:prSet/>
      <dgm:spPr/>
      <dgm:t>
        <a:bodyPr/>
        <a:lstStyle/>
        <a:p>
          <a:endParaRPr lang="en-US"/>
        </a:p>
      </dgm:t>
    </dgm:pt>
    <dgm:pt modelId="{09F60DD8-2155-F44E-8D89-BCC48A149369}">
      <dgm:prSet custT="1"/>
      <dgm:spPr>
        <a:ln w="25400">
          <a:solidFill>
            <a:schemeClr val="accent2"/>
          </a:solidFill>
        </a:ln>
      </dgm:spPr>
      <dgm:t>
        <a:bodyPr/>
        <a:lstStyle/>
        <a:p>
          <a:r>
            <a:rPr lang="en-US" sz="1400" b="0" i="0" u="none" dirty="0"/>
            <a:t>At the end of the semester.</a:t>
          </a:r>
          <a:endParaRPr lang="en-US" sz="1400" i="0" u="none" dirty="0"/>
        </a:p>
      </dgm:t>
    </dgm:pt>
    <dgm:pt modelId="{FED90D7B-C65B-0647-A329-3DF02AA00BF0}" type="parTrans" cxnId="{762D09BF-0072-4E47-843D-AC1285361D49}">
      <dgm:prSet/>
      <dgm:spPr/>
      <dgm:t>
        <a:bodyPr/>
        <a:lstStyle/>
        <a:p>
          <a:endParaRPr lang="en-US"/>
        </a:p>
      </dgm:t>
    </dgm:pt>
    <dgm:pt modelId="{A14B2F70-BDD8-0242-9C0F-BB413140AED2}" type="sibTrans" cxnId="{762D09BF-0072-4E47-843D-AC1285361D49}">
      <dgm:prSet/>
      <dgm:spPr/>
      <dgm:t>
        <a:bodyPr/>
        <a:lstStyle/>
        <a:p>
          <a:endParaRPr lang="en-US"/>
        </a:p>
      </dgm:t>
    </dgm:pt>
    <dgm:pt modelId="{1F9A6CF7-DE11-214E-84E3-05B24747B2BE}">
      <dgm:prSet phldrT="[Text]" custT="1"/>
      <dgm:spPr>
        <a:ln w="25400">
          <a:solidFill>
            <a:schemeClr val="accent2"/>
          </a:solidFill>
        </a:ln>
      </dgm:spPr>
      <dgm:t>
        <a:bodyPr/>
        <a:lstStyle/>
        <a:p>
          <a:pPr algn="l"/>
          <a:r>
            <a:rPr lang="en-US" sz="1400" b="0" i="0" u="none" dirty="0"/>
            <a:t>After first collection of data/results in lab.</a:t>
          </a:r>
          <a:endParaRPr lang="en-US" sz="1400" dirty="0"/>
        </a:p>
      </dgm:t>
    </dgm:pt>
    <dgm:pt modelId="{B463F6C9-DC49-AE42-BCA2-1C09959080F7}" type="parTrans" cxnId="{67D17063-F19C-F744-AF73-0AD24B8FD999}">
      <dgm:prSet/>
      <dgm:spPr/>
      <dgm:t>
        <a:bodyPr/>
        <a:lstStyle/>
        <a:p>
          <a:endParaRPr lang="en-US"/>
        </a:p>
      </dgm:t>
    </dgm:pt>
    <dgm:pt modelId="{C65C58D5-EC50-AE40-8963-F7621621A31C}" type="sibTrans" cxnId="{67D17063-F19C-F744-AF73-0AD24B8FD999}">
      <dgm:prSet/>
      <dgm:spPr/>
      <dgm:t>
        <a:bodyPr/>
        <a:lstStyle/>
        <a:p>
          <a:endParaRPr lang="en-US"/>
        </a:p>
      </dgm:t>
    </dgm:pt>
    <dgm:pt modelId="{66476ED9-9FCC-0248-A243-C3A004E9DFEA}">
      <dgm:prSet custT="1"/>
      <dgm:spPr/>
      <dgm:t>
        <a:bodyPr/>
        <a:lstStyle/>
        <a:p>
          <a:pPr algn="ctr"/>
          <a:r>
            <a:rPr lang="en-US" sz="1800" b="1" dirty="0"/>
            <a:t>Post</a:t>
          </a:r>
          <a:r>
            <a:rPr lang="en-US" sz="1600" b="1" dirty="0"/>
            <a:t> </a:t>
          </a:r>
          <a:r>
            <a:rPr lang="en-US" sz="1800" b="1" dirty="0"/>
            <a:t>Survey</a:t>
          </a:r>
        </a:p>
      </dgm:t>
    </dgm:pt>
    <dgm:pt modelId="{1E4DD2C6-7864-8E4E-9DF2-A52EEEEF853B}" type="parTrans" cxnId="{129838BC-D61F-9C4D-85FA-2F110B011E3D}">
      <dgm:prSet/>
      <dgm:spPr/>
      <dgm:t>
        <a:bodyPr/>
        <a:lstStyle/>
        <a:p>
          <a:endParaRPr lang="en-US"/>
        </a:p>
      </dgm:t>
    </dgm:pt>
    <dgm:pt modelId="{D9C265BD-C2F7-1741-92B7-310EE0D52975}" type="sibTrans" cxnId="{129838BC-D61F-9C4D-85FA-2F110B011E3D}">
      <dgm:prSet/>
      <dgm:spPr/>
      <dgm:t>
        <a:bodyPr/>
        <a:lstStyle/>
        <a:p>
          <a:endParaRPr lang="en-US"/>
        </a:p>
      </dgm:t>
    </dgm:pt>
    <dgm:pt modelId="{1BFDB8D8-A50A-494D-987A-EA8FD7A0285F}">
      <dgm:prSet phldrT="[Text]" custT="1"/>
      <dgm:spPr>
        <a:ln w="25400">
          <a:solidFill>
            <a:schemeClr val="accent2"/>
          </a:solidFill>
        </a:ln>
      </dgm:spPr>
      <dgm:t>
        <a:bodyPr/>
        <a:lstStyle/>
        <a:p>
          <a:pPr algn="l"/>
          <a:r>
            <a:rPr lang="en-US" sz="1400" dirty="0"/>
            <a:t>Use provided Qualtrics link</a:t>
          </a:r>
        </a:p>
      </dgm:t>
    </dgm:pt>
    <dgm:pt modelId="{C24B6F0F-FE37-B442-AE86-991BA5D3EAFC}" type="parTrans" cxnId="{7A361B65-777B-564F-943D-41162F9CF77C}">
      <dgm:prSet/>
      <dgm:spPr/>
      <dgm:t>
        <a:bodyPr/>
        <a:lstStyle/>
        <a:p>
          <a:endParaRPr lang="en-US"/>
        </a:p>
      </dgm:t>
    </dgm:pt>
    <dgm:pt modelId="{5A0E1812-2BBA-8441-9DEE-480EA9DED3FB}" type="sibTrans" cxnId="{7A361B65-777B-564F-943D-41162F9CF77C}">
      <dgm:prSet/>
      <dgm:spPr/>
      <dgm:t>
        <a:bodyPr/>
        <a:lstStyle/>
        <a:p>
          <a:endParaRPr lang="en-US"/>
        </a:p>
      </dgm:t>
    </dgm:pt>
    <dgm:pt modelId="{1A4A6704-51C6-445C-B6A3-BBC179861CE6}">
      <dgm:prSet custT="1"/>
      <dgm:spPr/>
      <dgm:t>
        <a:bodyPr/>
        <a:lstStyle/>
        <a:p>
          <a:pPr algn="l"/>
          <a:r>
            <a:rPr lang="en-US" sz="1400" dirty="0"/>
            <a:t>Use provided Qualtrics link</a:t>
          </a:r>
        </a:p>
      </dgm:t>
    </dgm:pt>
    <dgm:pt modelId="{E1E2EB31-0290-449A-BC17-68DD8D289770}" type="parTrans" cxnId="{A3AE6B32-8315-4F45-B8A6-9B2FA50D75FA}">
      <dgm:prSet/>
      <dgm:spPr/>
      <dgm:t>
        <a:bodyPr/>
        <a:lstStyle/>
        <a:p>
          <a:endParaRPr lang="en-US"/>
        </a:p>
      </dgm:t>
    </dgm:pt>
    <dgm:pt modelId="{92711A31-AFCD-4985-ACC2-D6951529151C}" type="sibTrans" cxnId="{A3AE6B32-8315-4F45-B8A6-9B2FA50D75FA}">
      <dgm:prSet/>
      <dgm:spPr/>
      <dgm:t>
        <a:bodyPr/>
        <a:lstStyle/>
        <a:p>
          <a:endParaRPr lang="en-US"/>
        </a:p>
      </dgm:t>
    </dgm:pt>
    <dgm:pt modelId="{1C06AF0E-6553-485E-8CFB-CB1E77375A47}">
      <dgm:prSet custT="1"/>
      <dgm:spPr/>
      <dgm:t>
        <a:bodyPr/>
        <a:lstStyle/>
        <a:p>
          <a:pPr algn="l"/>
          <a:r>
            <a:rPr lang="en-US" sz="1400" dirty="0"/>
            <a:t>During last few weeks of class</a:t>
          </a:r>
        </a:p>
      </dgm:t>
    </dgm:pt>
    <dgm:pt modelId="{893D37D4-69AD-4264-8655-BF92EBA00820}" type="parTrans" cxnId="{EA6472A5-69A5-420D-B225-E7FB5F4178B5}">
      <dgm:prSet/>
      <dgm:spPr/>
      <dgm:t>
        <a:bodyPr/>
        <a:lstStyle/>
        <a:p>
          <a:endParaRPr lang="en-US"/>
        </a:p>
      </dgm:t>
    </dgm:pt>
    <dgm:pt modelId="{75710BCC-C601-474A-AA5E-376A602CB15E}" type="sibTrans" cxnId="{EA6472A5-69A5-420D-B225-E7FB5F4178B5}">
      <dgm:prSet/>
      <dgm:spPr/>
      <dgm:t>
        <a:bodyPr/>
        <a:lstStyle/>
        <a:p>
          <a:endParaRPr lang="en-US"/>
        </a:p>
      </dgm:t>
    </dgm:pt>
    <dgm:pt modelId="{CF05BD38-B066-FE4E-AADB-8EBA95418B7F}" type="pres">
      <dgm:prSet presAssocID="{F7913654-C51D-E54F-83FE-43DC207F88C0}" presName="Name0" presStyleCnt="0">
        <dgm:presLayoutVars>
          <dgm:dir/>
          <dgm:resizeHandles val="exact"/>
        </dgm:presLayoutVars>
      </dgm:prSet>
      <dgm:spPr/>
    </dgm:pt>
    <dgm:pt modelId="{A3D45F51-CC89-684A-91EA-1060DF661C4A}" type="pres">
      <dgm:prSet presAssocID="{055DEC50-71F6-7C4B-959E-7A79696835A0}" presName="node" presStyleLbl="node1" presStyleIdx="0" presStyleCnt="7">
        <dgm:presLayoutVars>
          <dgm:bulletEnabled val="1"/>
        </dgm:presLayoutVars>
      </dgm:prSet>
      <dgm:spPr/>
    </dgm:pt>
    <dgm:pt modelId="{8DAD116E-9666-5244-8632-64ABE6D5B41C}" type="pres">
      <dgm:prSet presAssocID="{D035D82E-4AED-F44E-9B66-3857F8D4B5A8}" presName="sibTrans" presStyleLbl="sibTrans2D1" presStyleIdx="0" presStyleCnt="6"/>
      <dgm:spPr/>
    </dgm:pt>
    <dgm:pt modelId="{732E19E6-E509-B54A-980D-9F09B2737F1A}" type="pres">
      <dgm:prSet presAssocID="{D035D82E-4AED-F44E-9B66-3857F8D4B5A8}" presName="connectorText" presStyleLbl="sibTrans2D1" presStyleIdx="0" presStyleCnt="6"/>
      <dgm:spPr/>
    </dgm:pt>
    <dgm:pt modelId="{4F8F16C7-DFB9-9042-A056-5B29C65504E1}" type="pres">
      <dgm:prSet presAssocID="{B15793C8-71B4-F145-94CE-4F9247690091}" presName="node" presStyleLbl="node1" presStyleIdx="1" presStyleCnt="7" custScaleX="103155">
        <dgm:presLayoutVars>
          <dgm:bulletEnabled val="1"/>
        </dgm:presLayoutVars>
      </dgm:prSet>
      <dgm:spPr/>
    </dgm:pt>
    <dgm:pt modelId="{52E4FC42-FCCD-D341-BA9B-3FCF952516C1}" type="pres">
      <dgm:prSet presAssocID="{CBFB99B3-CC55-FA41-9959-6B5EEE1F1CC2}" presName="sibTrans" presStyleLbl="sibTrans2D1" presStyleIdx="1" presStyleCnt="6"/>
      <dgm:spPr/>
    </dgm:pt>
    <dgm:pt modelId="{CB30BEC9-6666-7842-8700-2DDD424CE407}" type="pres">
      <dgm:prSet presAssocID="{CBFB99B3-CC55-FA41-9959-6B5EEE1F1CC2}" presName="connectorText" presStyleLbl="sibTrans2D1" presStyleIdx="1" presStyleCnt="6"/>
      <dgm:spPr/>
    </dgm:pt>
    <dgm:pt modelId="{D76026E0-5B3C-7D42-8DC2-097A4F3C98CC}" type="pres">
      <dgm:prSet presAssocID="{60038355-05F7-564B-96EC-9FDBE87BDEAF}" presName="node" presStyleLbl="node1" presStyleIdx="2" presStyleCnt="7">
        <dgm:presLayoutVars>
          <dgm:bulletEnabled val="1"/>
        </dgm:presLayoutVars>
      </dgm:prSet>
      <dgm:spPr/>
    </dgm:pt>
    <dgm:pt modelId="{DB763607-7BCE-454A-BF65-95CA90B599F3}" type="pres">
      <dgm:prSet presAssocID="{6462236D-EEAC-AD4E-91E3-5C619DAC1700}" presName="sibTrans" presStyleLbl="sibTrans2D1" presStyleIdx="2" presStyleCnt="6"/>
      <dgm:spPr/>
    </dgm:pt>
    <dgm:pt modelId="{9A8FA588-5603-7447-9508-55A149E04E64}" type="pres">
      <dgm:prSet presAssocID="{6462236D-EEAC-AD4E-91E3-5C619DAC1700}" presName="connectorText" presStyleLbl="sibTrans2D1" presStyleIdx="2" presStyleCnt="6"/>
      <dgm:spPr/>
    </dgm:pt>
    <dgm:pt modelId="{7E4ECB23-7E18-E94C-8951-5A3A2A452118}" type="pres">
      <dgm:prSet presAssocID="{83B71E0B-E877-AF4A-AC47-05249A8876AD}" presName="node" presStyleLbl="node1" presStyleIdx="3" presStyleCnt="7">
        <dgm:presLayoutVars>
          <dgm:bulletEnabled val="1"/>
        </dgm:presLayoutVars>
      </dgm:prSet>
      <dgm:spPr/>
    </dgm:pt>
    <dgm:pt modelId="{D67FA0EE-30AE-4541-B261-24063378AAA1}" type="pres">
      <dgm:prSet presAssocID="{5A5F53CD-AFAC-9E4A-B968-E38C49FFF57D}" presName="sibTrans" presStyleLbl="sibTrans2D1" presStyleIdx="3" presStyleCnt="6"/>
      <dgm:spPr/>
    </dgm:pt>
    <dgm:pt modelId="{82EC2937-8764-F24C-861B-C4CEC1A91137}" type="pres">
      <dgm:prSet presAssocID="{5A5F53CD-AFAC-9E4A-B968-E38C49FFF57D}" presName="connectorText" presStyleLbl="sibTrans2D1" presStyleIdx="3" presStyleCnt="6"/>
      <dgm:spPr/>
    </dgm:pt>
    <dgm:pt modelId="{4F822091-B252-0B49-83E6-A9E45DCE3626}" type="pres">
      <dgm:prSet presAssocID="{19A5D869-F9C6-5E4B-B04D-9DDE2CA61567}" presName="node" presStyleLbl="node1" presStyleIdx="4" presStyleCnt="7">
        <dgm:presLayoutVars>
          <dgm:bulletEnabled val="1"/>
        </dgm:presLayoutVars>
      </dgm:prSet>
      <dgm:spPr/>
    </dgm:pt>
    <dgm:pt modelId="{21DC747B-00F9-2F42-85E7-0CBDBB4562F5}" type="pres">
      <dgm:prSet presAssocID="{D33A6CD2-526C-5144-89BB-F7DC906FB089}" presName="sibTrans" presStyleLbl="sibTrans2D1" presStyleIdx="4" presStyleCnt="6"/>
      <dgm:spPr/>
    </dgm:pt>
    <dgm:pt modelId="{8E133270-56BC-6042-A03E-0B1DB484FDBB}" type="pres">
      <dgm:prSet presAssocID="{D33A6CD2-526C-5144-89BB-F7DC906FB089}" presName="connectorText" presStyleLbl="sibTrans2D1" presStyleIdx="4" presStyleCnt="6"/>
      <dgm:spPr/>
    </dgm:pt>
    <dgm:pt modelId="{8107FB88-F0A2-3D49-831F-825792BC94E2}" type="pres">
      <dgm:prSet presAssocID="{58E111CB-4A19-5142-9409-E5E149885B19}" presName="node" presStyleLbl="node1" presStyleIdx="5" presStyleCnt="7">
        <dgm:presLayoutVars>
          <dgm:bulletEnabled val="1"/>
        </dgm:presLayoutVars>
      </dgm:prSet>
      <dgm:spPr/>
    </dgm:pt>
    <dgm:pt modelId="{7B968FEF-6234-604E-9CE5-0A2E0BB7F920}" type="pres">
      <dgm:prSet presAssocID="{6A9E4DC0-6806-E24F-84BE-43C0D715FF3F}" presName="sibTrans" presStyleLbl="sibTrans2D1" presStyleIdx="5" presStyleCnt="6"/>
      <dgm:spPr/>
    </dgm:pt>
    <dgm:pt modelId="{F07B01EE-61D0-6042-8915-30B01C244CF5}" type="pres">
      <dgm:prSet presAssocID="{6A9E4DC0-6806-E24F-84BE-43C0D715FF3F}" presName="connectorText" presStyleLbl="sibTrans2D1" presStyleIdx="5" presStyleCnt="6"/>
      <dgm:spPr/>
    </dgm:pt>
    <dgm:pt modelId="{504B9B3C-129E-E547-A6D5-ECC67AAF652E}" type="pres">
      <dgm:prSet presAssocID="{66476ED9-9FCC-0248-A243-C3A004E9DFEA}" presName="node" presStyleLbl="node1" presStyleIdx="6" presStyleCnt="7">
        <dgm:presLayoutVars>
          <dgm:bulletEnabled val="1"/>
        </dgm:presLayoutVars>
      </dgm:prSet>
      <dgm:spPr/>
    </dgm:pt>
  </dgm:ptLst>
  <dgm:cxnLst>
    <dgm:cxn modelId="{0ABD2000-D3F5-374A-8D18-6EF85FAA91E0}" srcId="{F7913654-C51D-E54F-83FE-43DC207F88C0}" destId="{58E111CB-4A19-5142-9409-E5E149885B19}" srcOrd="5" destOrd="0" parTransId="{B44A58A3-50B4-6A42-AD09-19B9536E0C6B}" sibTransId="{6A9E4DC0-6806-E24F-84BE-43C0D715FF3F}"/>
    <dgm:cxn modelId="{BEB69003-DC5A-5345-BD6A-8B8400D00629}" type="presOf" srcId="{B15793C8-71B4-F145-94CE-4F9247690091}" destId="{4F8F16C7-DFB9-9042-A056-5B29C65504E1}" srcOrd="0" destOrd="0" presId="urn:microsoft.com/office/officeart/2005/8/layout/process1"/>
    <dgm:cxn modelId="{5F94630E-215F-DB45-AA9B-F8538C139EF6}" srcId="{F7913654-C51D-E54F-83FE-43DC207F88C0}" destId="{055DEC50-71F6-7C4B-959E-7A79696835A0}" srcOrd="0" destOrd="0" parTransId="{B4D20F80-99E0-9549-862C-033EC76ED9EE}" sibTransId="{D035D82E-4AED-F44E-9B66-3857F8D4B5A8}"/>
    <dgm:cxn modelId="{EB66460E-355D-0F4F-BB00-46D685D06067}" type="presOf" srcId="{5A5F53CD-AFAC-9E4A-B968-E38C49FFF57D}" destId="{D67FA0EE-30AE-4541-B261-24063378AAA1}" srcOrd="0" destOrd="0" presId="urn:microsoft.com/office/officeart/2005/8/layout/process1"/>
    <dgm:cxn modelId="{F6B2CB10-DEC9-7C43-BD5C-72499CAC4CDE}" type="presOf" srcId="{D035D82E-4AED-F44E-9B66-3857F8D4B5A8}" destId="{732E19E6-E509-B54A-980D-9F09B2737F1A}" srcOrd="1" destOrd="0" presId="urn:microsoft.com/office/officeart/2005/8/layout/process1"/>
    <dgm:cxn modelId="{D9CD2315-E811-E646-A152-2350624D69D2}" srcId="{F7913654-C51D-E54F-83FE-43DC207F88C0}" destId="{19A5D869-F9C6-5E4B-B04D-9DDE2CA61567}" srcOrd="4" destOrd="0" parTransId="{35F307C4-C49C-414D-A840-B8E1BF486187}" sibTransId="{D33A6CD2-526C-5144-89BB-F7DC906FB089}"/>
    <dgm:cxn modelId="{7A234B15-A891-D042-929C-85142B342106}" type="presOf" srcId="{CBFB99B3-CC55-FA41-9959-6B5EEE1F1CC2}" destId="{CB30BEC9-6666-7842-8700-2DDD424CE407}" srcOrd="1" destOrd="0" presId="urn:microsoft.com/office/officeart/2005/8/layout/process1"/>
    <dgm:cxn modelId="{47D4F221-A2DB-3348-8154-BC0ECB60E731}" type="presOf" srcId="{60038355-05F7-564B-96EC-9FDBE87BDEAF}" destId="{D76026E0-5B3C-7D42-8DC2-097A4F3C98CC}" srcOrd="0" destOrd="0" presId="urn:microsoft.com/office/officeart/2005/8/layout/process1"/>
    <dgm:cxn modelId="{0060AC2D-465D-8B46-BB98-D5F365020AE2}" type="presOf" srcId="{CF4E567E-7C77-584E-9B7A-BC09BF3DDF67}" destId="{A3D45F51-CC89-684A-91EA-1060DF661C4A}" srcOrd="0" destOrd="1" presId="urn:microsoft.com/office/officeart/2005/8/layout/process1"/>
    <dgm:cxn modelId="{2DFD292E-AACA-FA40-B9F5-39EEA251F220}" type="presOf" srcId="{6462236D-EEAC-AD4E-91E3-5C619DAC1700}" destId="{DB763607-7BCE-454A-BF65-95CA90B599F3}" srcOrd="0" destOrd="0" presId="urn:microsoft.com/office/officeart/2005/8/layout/process1"/>
    <dgm:cxn modelId="{E010F230-D8D4-5643-B664-32C8C4A4F179}" srcId="{60038355-05F7-564B-96EC-9FDBE87BDEAF}" destId="{918DDDB0-3EDC-C241-B5F8-C40AED0811F7}" srcOrd="0" destOrd="0" parTransId="{00FAE332-1A31-514C-80DE-BB5738E8B680}" sibTransId="{EBE5D168-C21C-2B42-9990-5F84A78534BE}"/>
    <dgm:cxn modelId="{A3AE6B32-8315-4F45-B8A6-9B2FA50D75FA}" srcId="{66476ED9-9FCC-0248-A243-C3A004E9DFEA}" destId="{1A4A6704-51C6-445C-B6A3-BBC179861CE6}" srcOrd="1" destOrd="0" parTransId="{E1E2EB31-0290-449A-BC17-68DD8D289770}" sibTransId="{92711A31-AFCD-4985-ACC2-D6951529151C}"/>
    <dgm:cxn modelId="{D20E6135-9D03-E44F-BFD5-08787A4A4F59}" type="presOf" srcId="{19A5D869-F9C6-5E4B-B04D-9DDE2CA61567}" destId="{4F822091-B252-0B49-83E6-A9E45DCE3626}" srcOrd="0" destOrd="0" presId="urn:microsoft.com/office/officeart/2005/8/layout/process1"/>
    <dgm:cxn modelId="{FCF8EB36-04A0-491B-BDDF-4A7054D13B06}" type="presOf" srcId="{1C06AF0E-6553-485E-8CFB-CB1E77375A47}" destId="{504B9B3C-129E-E547-A6D5-ECC67AAF652E}" srcOrd="0" destOrd="1" presId="urn:microsoft.com/office/officeart/2005/8/layout/process1"/>
    <dgm:cxn modelId="{4500E55B-8B69-C345-BAC3-A34BF51FF0D5}" type="presOf" srcId="{6A9E4DC0-6806-E24F-84BE-43C0D715FF3F}" destId="{7B968FEF-6234-604E-9CE5-0A2E0BB7F920}" srcOrd="0" destOrd="0" presId="urn:microsoft.com/office/officeart/2005/8/layout/process1"/>
    <dgm:cxn modelId="{27D1C75E-53DA-7D4C-A586-E64929BC785A}" type="presOf" srcId="{D33A6CD2-526C-5144-89BB-F7DC906FB089}" destId="{21DC747B-00F9-2F42-85E7-0CBDBB4562F5}" srcOrd="0" destOrd="0" presId="urn:microsoft.com/office/officeart/2005/8/layout/process1"/>
    <dgm:cxn modelId="{33BFCF61-9A6E-1B43-A8B4-9459144FE4E8}" srcId="{83B71E0B-E877-AF4A-AC47-05249A8876AD}" destId="{E868E335-8D0D-FC48-ACFF-8F5C6F588299}" srcOrd="0" destOrd="0" parTransId="{BD7523AB-B9D5-694B-9116-41AAA91334EB}" sibTransId="{A7097DD8-6B1C-6749-8190-859F3275CA1E}"/>
    <dgm:cxn modelId="{67D17063-F19C-F744-AF73-0AD24B8FD999}" srcId="{B15793C8-71B4-F145-94CE-4F9247690091}" destId="{1F9A6CF7-DE11-214E-84E3-05B24747B2BE}" srcOrd="0" destOrd="0" parTransId="{B463F6C9-DC49-AE42-BCA2-1C09959080F7}" sibTransId="{C65C58D5-EC50-AE40-8963-F7621621A31C}"/>
    <dgm:cxn modelId="{A1388D44-01FF-E741-B990-F4E75AE64D76}" type="presOf" srcId="{1BFDB8D8-A50A-494D-987A-EA8FD7A0285F}" destId="{A3D45F51-CC89-684A-91EA-1060DF661C4A}" srcOrd="0" destOrd="2" presId="urn:microsoft.com/office/officeart/2005/8/layout/process1"/>
    <dgm:cxn modelId="{1771B164-FD1A-AD49-BD5A-1B0C07043A5C}" srcId="{F7913654-C51D-E54F-83FE-43DC207F88C0}" destId="{60038355-05F7-564B-96EC-9FDBE87BDEAF}" srcOrd="2" destOrd="0" parTransId="{791C2622-FC23-084A-BDAE-E98844156ED0}" sibTransId="{6462236D-EEAC-AD4E-91E3-5C619DAC1700}"/>
    <dgm:cxn modelId="{F6B8EF64-0314-1749-9E18-6ED8308A6AEF}" type="presOf" srcId="{D33A6CD2-526C-5144-89BB-F7DC906FB089}" destId="{8E133270-56BC-6042-A03E-0B1DB484FDBB}" srcOrd="1" destOrd="0" presId="urn:microsoft.com/office/officeart/2005/8/layout/process1"/>
    <dgm:cxn modelId="{7A361B65-777B-564F-943D-41162F9CF77C}" srcId="{055DEC50-71F6-7C4B-959E-7A79696835A0}" destId="{1BFDB8D8-A50A-494D-987A-EA8FD7A0285F}" srcOrd="1" destOrd="0" parTransId="{C24B6F0F-FE37-B442-AE86-991BA5D3EAFC}" sibTransId="{5A0E1812-2BBA-8441-9DEE-480EA9DED3FB}"/>
    <dgm:cxn modelId="{5AE8466C-5F60-5642-8982-C4A03B1BC81C}" type="presOf" srcId="{6462236D-EEAC-AD4E-91E3-5C619DAC1700}" destId="{9A8FA588-5603-7447-9508-55A149E04E64}" srcOrd="1" destOrd="0" presId="urn:microsoft.com/office/officeart/2005/8/layout/process1"/>
    <dgm:cxn modelId="{B8B9BD6D-EF2B-6044-85DD-192279CC9735}" type="presOf" srcId="{055DEC50-71F6-7C4B-959E-7A79696835A0}" destId="{A3D45F51-CC89-684A-91EA-1060DF661C4A}" srcOrd="0" destOrd="0" presId="urn:microsoft.com/office/officeart/2005/8/layout/process1"/>
    <dgm:cxn modelId="{9714FC6E-4503-A248-8BFE-25357DFA5D9D}" type="presOf" srcId="{918DDDB0-3EDC-C241-B5F8-C40AED0811F7}" destId="{D76026E0-5B3C-7D42-8DC2-097A4F3C98CC}" srcOrd="0" destOrd="1" presId="urn:microsoft.com/office/officeart/2005/8/layout/process1"/>
    <dgm:cxn modelId="{A6218D72-8FB7-4045-89D0-E09188D87BCA}" type="presOf" srcId="{09F60DD8-2155-F44E-8D89-BCC48A149369}" destId="{4F822091-B252-0B49-83E6-A9E45DCE3626}" srcOrd="0" destOrd="1" presId="urn:microsoft.com/office/officeart/2005/8/layout/process1"/>
    <dgm:cxn modelId="{528F6558-5EEF-B144-9B8F-6ABD3AF20A65}" type="presOf" srcId="{83B71E0B-E877-AF4A-AC47-05249A8876AD}" destId="{7E4ECB23-7E18-E94C-8951-5A3A2A452118}" srcOrd="0" destOrd="0" presId="urn:microsoft.com/office/officeart/2005/8/layout/process1"/>
    <dgm:cxn modelId="{F3AEC078-C8C8-4741-B35F-37B2695198C1}" type="presOf" srcId="{1A4A6704-51C6-445C-B6A3-BBC179861CE6}" destId="{504B9B3C-129E-E547-A6D5-ECC67AAF652E}" srcOrd="0" destOrd="2" presId="urn:microsoft.com/office/officeart/2005/8/layout/process1"/>
    <dgm:cxn modelId="{8AE21091-9085-A145-9398-8EE73844D518}" type="presOf" srcId="{F7913654-C51D-E54F-83FE-43DC207F88C0}" destId="{CF05BD38-B066-FE4E-AADB-8EBA95418B7F}" srcOrd="0" destOrd="0" presId="urn:microsoft.com/office/officeart/2005/8/layout/process1"/>
    <dgm:cxn modelId="{4F634A99-D174-D544-8323-C0DECFE12173}" type="presOf" srcId="{CBFB99B3-CC55-FA41-9959-6B5EEE1F1CC2}" destId="{52E4FC42-FCCD-D341-BA9B-3FCF952516C1}" srcOrd="0" destOrd="0" presId="urn:microsoft.com/office/officeart/2005/8/layout/process1"/>
    <dgm:cxn modelId="{FACDCF9D-9682-5D45-8906-8E39467461E5}" type="presOf" srcId="{1F9A6CF7-DE11-214E-84E3-05B24747B2BE}" destId="{4F8F16C7-DFB9-9042-A056-5B29C65504E1}" srcOrd="0" destOrd="1" presId="urn:microsoft.com/office/officeart/2005/8/layout/process1"/>
    <dgm:cxn modelId="{F83CEBA3-56D4-2D4C-AA8F-DC1CEC386A7E}" type="presOf" srcId="{5A5F53CD-AFAC-9E4A-B968-E38C49FFF57D}" destId="{82EC2937-8764-F24C-861B-C4CEC1A91137}" srcOrd="1" destOrd="0" presId="urn:microsoft.com/office/officeart/2005/8/layout/process1"/>
    <dgm:cxn modelId="{EA6472A5-69A5-420D-B225-E7FB5F4178B5}" srcId="{66476ED9-9FCC-0248-A243-C3A004E9DFEA}" destId="{1C06AF0E-6553-485E-8CFB-CB1E77375A47}" srcOrd="0" destOrd="0" parTransId="{893D37D4-69AD-4264-8655-BF92EBA00820}" sibTransId="{75710BCC-C601-474A-AA5E-376A602CB15E}"/>
    <dgm:cxn modelId="{44AF3DB1-A73E-8645-B9D5-7234F2D4E49B}" type="presOf" srcId="{E868E335-8D0D-FC48-ACFF-8F5C6F588299}" destId="{7E4ECB23-7E18-E94C-8951-5A3A2A452118}" srcOrd="0" destOrd="1" presId="urn:microsoft.com/office/officeart/2005/8/layout/process1"/>
    <dgm:cxn modelId="{4E243AB7-D3AC-9049-AD77-38D748A84700}" type="presOf" srcId="{D035D82E-4AED-F44E-9B66-3857F8D4B5A8}" destId="{8DAD116E-9666-5244-8632-64ABE6D5B41C}" srcOrd="0" destOrd="0" presId="urn:microsoft.com/office/officeart/2005/8/layout/process1"/>
    <dgm:cxn modelId="{129838BC-D61F-9C4D-85FA-2F110B011E3D}" srcId="{F7913654-C51D-E54F-83FE-43DC207F88C0}" destId="{66476ED9-9FCC-0248-A243-C3A004E9DFEA}" srcOrd="6" destOrd="0" parTransId="{1E4DD2C6-7864-8E4E-9DF2-A52EEEEF853B}" sibTransId="{D9C265BD-C2F7-1741-92B7-310EE0D52975}"/>
    <dgm:cxn modelId="{762D09BF-0072-4E47-843D-AC1285361D49}" srcId="{19A5D869-F9C6-5E4B-B04D-9DDE2CA61567}" destId="{09F60DD8-2155-F44E-8D89-BCC48A149369}" srcOrd="0" destOrd="0" parTransId="{FED90D7B-C65B-0647-A329-3DF02AA00BF0}" sibTransId="{A14B2F70-BDD8-0242-9C0F-BB413140AED2}"/>
    <dgm:cxn modelId="{626F6CC6-102E-A847-89C1-704F096EE2A8}" type="presOf" srcId="{58E111CB-4A19-5142-9409-E5E149885B19}" destId="{8107FB88-F0A2-3D49-831F-825792BC94E2}" srcOrd="0" destOrd="0" presId="urn:microsoft.com/office/officeart/2005/8/layout/process1"/>
    <dgm:cxn modelId="{C683D2C9-4AEB-1046-8411-CA157D6B76A8}" type="presOf" srcId="{6A9E4DC0-6806-E24F-84BE-43C0D715FF3F}" destId="{F07B01EE-61D0-6042-8915-30B01C244CF5}" srcOrd="1" destOrd="0" presId="urn:microsoft.com/office/officeart/2005/8/layout/process1"/>
    <dgm:cxn modelId="{F9B897D2-ACDC-6D45-8F8A-D39BE10788D0}" srcId="{F7913654-C51D-E54F-83FE-43DC207F88C0}" destId="{83B71E0B-E877-AF4A-AC47-05249A8876AD}" srcOrd="3" destOrd="0" parTransId="{771A7D33-0E1C-FE43-BD44-B8A258790362}" sibTransId="{5A5F53CD-AFAC-9E4A-B968-E38C49FFF57D}"/>
    <dgm:cxn modelId="{CD88DAE8-A350-634E-A02A-8E87423D336E}" srcId="{F7913654-C51D-E54F-83FE-43DC207F88C0}" destId="{B15793C8-71B4-F145-94CE-4F9247690091}" srcOrd="1" destOrd="0" parTransId="{7FF2C2A1-D26D-A04A-A7C1-298998F3247B}" sibTransId="{CBFB99B3-CC55-FA41-9959-6B5EEE1F1CC2}"/>
    <dgm:cxn modelId="{7F2517F4-3044-BE45-8317-B1EC3BAD67E4}" type="presOf" srcId="{66476ED9-9FCC-0248-A243-C3A004E9DFEA}" destId="{504B9B3C-129E-E547-A6D5-ECC67AAF652E}" srcOrd="0" destOrd="0" presId="urn:microsoft.com/office/officeart/2005/8/layout/process1"/>
    <dgm:cxn modelId="{172F79FC-5ACD-584D-A6C2-2FFE03B34487}" srcId="{055DEC50-71F6-7C4B-959E-7A79696835A0}" destId="{CF4E567E-7C77-584E-9B7A-BC09BF3DDF67}" srcOrd="0" destOrd="0" parTransId="{C25F7350-0436-114E-A731-642558A9FE07}" sibTransId="{48A0688F-550B-2946-AD04-28304E9109BC}"/>
    <dgm:cxn modelId="{1D078BBB-C1F3-8840-B0C6-62C0632E65E8}" type="presParOf" srcId="{CF05BD38-B066-FE4E-AADB-8EBA95418B7F}" destId="{A3D45F51-CC89-684A-91EA-1060DF661C4A}" srcOrd="0" destOrd="0" presId="urn:microsoft.com/office/officeart/2005/8/layout/process1"/>
    <dgm:cxn modelId="{5E5F3C27-81A0-3948-8C41-54F431CFC985}" type="presParOf" srcId="{CF05BD38-B066-FE4E-AADB-8EBA95418B7F}" destId="{8DAD116E-9666-5244-8632-64ABE6D5B41C}" srcOrd="1" destOrd="0" presId="urn:microsoft.com/office/officeart/2005/8/layout/process1"/>
    <dgm:cxn modelId="{635D6D40-EA1E-1142-806B-9F87C20EC3BB}" type="presParOf" srcId="{8DAD116E-9666-5244-8632-64ABE6D5B41C}" destId="{732E19E6-E509-B54A-980D-9F09B2737F1A}" srcOrd="0" destOrd="0" presId="urn:microsoft.com/office/officeart/2005/8/layout/process1"/>
    <dgm:cxn modelId="{81101B67-148A-AC4B-B710-01A02FEE5B32}" type="presParOf" srcId="{CF05BD38-B066-FE4E-AADB-8EBA95418B7F}" destId="{4F8F16C7-DFB9-9042-A056-5B29C65504E1}" srcOrd="2" destOrd="0" presId="urn:microsoft.com/office/officeart/2005/8/layout/process1"/>
    <dgm:cxn modelId="{E357479D-07DE-1549-BE06-5BC4E97E5135}" type="presParOf" srcId="{CF05BD38-B066-FE4E-AADB-8EBA95418B7F}" destId="{52E4FC42-FCCD-D341-BA9B-3FCF952516C1}" srcOrd="3" destOrd="0" presId="urn:microsoft.com/office/officeart/2005/8/layout/process1"/>
    <dgm:cxn modelId="{EC0F9381-8317-1E4C-9814-6415FD09AD11}" type="presParOf" srcId="{52E4FC42-FCCD-D341-BA9B-3FCF952516C1}" destId="{CB30BEC9-6666-7842-8700-2DDD424CE407}" srcOrd="0" destOrd="0" presId="urn:microsoft.com/office/officeart/2005/8/layout/process1"/>
    <dgm:cxn modelId="{E7E89B85-167B-5544-8D93-56CE53F711E7}" type="presParOf" srcId="{CF05BD38-B066-FE4E-AADB-8EBA95418B7F}" destId="{D76026E0-5B3C-7D42-8DC2-097A4F3C98CC}" srcOrd="4" destOrd="0" presId="urn:microsoft.com/office/officeart/2005/8/layout/process1"/>
    <dgm:cxn modelId="{4A537A24-5E66-224C-BC02-B611EFC562C5}" type="presParOf" srcId="{CF05BD38-B066-FE4E-AADB-8EBA95418B7F}" destId="{DB763607-7BCE-454A-BF65-95CA90B599F3}" srcOrd="5" destOrd="0" presId="urn:microsoft.com/office/officeart/2005/8/layout/process1"/>
    <dgm:cxn modelId="{F931CAE1-18C0-364B-B587-4EC3CE7C5381}" type="presParOf" srcId="{DB763607-7BCE-454A-BF65-95CA90B599F3}" destId="{9A8FA588-5603-7447-9508-55A149E04E64}" srcOrd="0" destOrd="0" presId="urn:microsoft.com/office/officeart/2005/8/layout/process1"/>
    <dgm:cxn modelId="{0B1F53B9-5619-2A41-A7FE-223A634A0C0F}" type="presParOf" srcId="{CF05BD38-B066-FE4E-AADB-8EBA95418B7F}" destId="{7E4ECB23-7E18-E94C-8951-5A3A2A452118}" srcOrd="6" destOrd="0" presId="urn:microsoft.com/office/officeart/2005/8/layout/process1"/>
    <dgm:cxn modelId="{76D10FC2-3206-CF49-BA26-36EA25379EFE}" type="presParOf" srcId="{CF05BD38-B066-FE4E-AADB-8EBA95418B7F}" destId="{D67FA0EE-30AE-4541-B261-24063378AAA1}" srcOrd="7" destOrd="0" presId="urn:microsoft.com/office/officeart/2005/8/layout/process1"/>
    <dgm:cxn modelId="{CE32B830-258F-2F4F-9990-15F5A3984674}" type="presParOf" srcId="{D67FA0EE-30AE-4541-B261-24063378AAA1}" destId="{82EC2937-8764-F24C-861B-C4CEC1A91137}" srcOrd="0" destOrd="0" presId="urn:microsoft.com/office/officeart/2005/8/layout/process1"/>
    <dgm:cxn modelId="{7E6B821D-ECAE-144C-A82F-C5B0EE1358DD}" type="presParOf" srcId="{CF05BD38-B066-FE4E-AADB-8EBA95418B7F}" destId="{4F822091-B252-0B49-83E6-A9E45DCE3626}" srcOrd="8" destOrd="0" presId="urn:microsoft.com/office/officeart/2005/8/layout/process1"/>
    <dgm:cxn modelId="{6607811A-5737-444A-8759-53620877E116}" type="presParOf" srcId="{CF05BD38-B066-FE4E-AADB-8EBA95418B7F}" destId="{21DC747B-00F9-2F42-85E7-0CBDBB4562F5}" srcOrd="9" destOrd="0" presId="urn:microsoft.com/office/officeart/2005/8/layout/process1"/>
    <dgm:cxn modelId="{877087B7-E7D5-2447-97FC-6EC7AF347C32}" type="presParOf" srcId="{21DC747B-00F9-2F42-85E7-0CBDBB4562F5}" destId="{8E133270-56BC-6042-A03E-0B1DB484FDBB}" srcOrd="0" destOrd="0" presId="urn:microsoft.com/office/officeart/2005/8/layout/process1"/>
    <dgm:cxn modelId="{BC1EE654-4815-7E4F-9D9F-ADACB2C0E3BA}" type="presParOf" srcId="{CF05BD38-B066-FE4E-AADB-8EBA95418B7F}" destId="{8107FB88-F0A2-3D49-831F-825792BC94E2}" srcOrd="10" destOrd="0" presId="urn:microsoft.com/office/officeart/2005/8/layout/process1"/>
    <dgm:cxn modelId="{356B5C39-E578-2E47-91A3-CACD3707DE2D}" type="presParOf" srcId="{CF05BD38-B066-FE4E-AADB-8EBA95418B7F}" destId="{7B968FEF-6234-604E-9CE5-0A2E0BB7F920}" srcOrd="11" destOrd="0" presId="urn:microsoft.com/office/officeart/2005/8/layout/process1"/>
    <dgm:cxn modelId="{DD5B3F4A-493F-564A-BF17-FF421211E515}" type="presParOf" srcId="{7B968FEF-6234-604E-9CE5-0A2E0BB7F920}" destId="{F07B01EE-61D0-6042-8915-30B01C244CF5}" srcOrd="0" destOrd="0" presId="urn:microsoft.com/office/officeart/2005/8/layout/process1"/>
    <dgm:cxn modelId="{7949C88D-C928-434D-A47C-C09831462D5E}" type="presParOf" srcId="{CF05BD38-B066-FE4E-AADB-8EBA95418B7F}" destId="{504B9B3C-129E-E547-A6D5-ECC67AAF652E}" srcOrd="1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D45F51-CC89-684A-91EA-1060DF661C4A}">
      <dsp:nvSpPr>
        <dsp:cNvPr id="0" name=""/>
        <dsp:cNvSpPr/>
      </dsp:nvSpPr>
      <dsp:spPr>
        <a:xfrm>
          <a:off x="8960" y="189251"/>
          <a:ext cx="1158917" cy="24626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Intro &amp; Pre-Survey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Within first 3 weeks of class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Use provided Qualtrics link</a:t>
          </a:r>
        </a:p>
      </dsp:txBody>
      <dsp:txXfrm>
        <a:off x="42904" y="223195"/>
        <a:ext cx="1091029" cy="2394782"/>
      </dsp:txXfrm>
    </dsp:sp>
    <dsp:sp modelId="{8DAD116E-9666-5244-8632-64ABE6D5B41C}">
      <dsp:nvSpPr>
        <dsp:cNvPr id="0" name=""/>
        <dsp:cNvSpPr/>
      </dsp:nvSpPr>
      <dsp:spPr>
        <a:xfrm>
          <a:off x="1283769" y="1276880"/>
          <a:ext cx="245690" cy="2874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1283769" y="1334362"/>
        <a:ext cx="171983" cy="172447"/>
      </dsp:txXfrm>
    </dsp:sp>
    <dsp:sp modelId="{4F8F16C7-DFB9-9042-A056-5B29C65504E1}">
      <dsp:nvSpPr>
        <dsp:cNvPr id="0" name=""/>
        <dsp:cNvSpPr/>
      </dsp:nvSpPr>
      <dsp:spPr>
        <a:xfrm>
          <a:off x="1631444" y="189251"/>
          <a:ext cx="1195481" cy="24626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*Written Prompt 1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i="0" u="none" kern="1200" dirty="0"/>
            <a:t>After first collection of data/results in lab.</a:t>
          </a:r>
          <a:endParaRPr lang="en-US" sz="1400" kern="1200" dirty="0"/>
        </a:p>
      </dsp:txBody>
      <dsp:txXfrm>
        <a:off x="1666458" y="224265"/>
        <a:ext cx="1125453" cy="2392642"/>
      </dsp:txXfrm>
    </dsp:sp>
    <dsp:sp modelId="{52E4FC42-FCCD-D341-BA9B-3FCF952516C1}">
      <dsp:nvSpPr>
        <dsp:cNvPr id="0" name=""/>
        <dsp:cNvSpPr/>
      </dsp:nvSpPr>
      <dsp:spPr>
        <a:xfrm>
          <a:off x="2942817" y="1276880"/>
          <a:ext cx="245690" cy="2874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2942817" y="1334362"/>
        <a:ext cx="171983" cy="172447"/>
      </dsp:txXfrm>
    </dsp:sp>
    <dsp:sp modelId="{D76026E0-5B3C-7D42-8DC2-097A4F3C98CC}">
      <dsp:nvSpPr>
        <dsp:cNvPr id="0" name=""/>
        <dsp:cNvSpPr/>
      </dsp:nvSpPr>
      <dsp:spPr>
        <a:xfrm>
          <a:off x="3290492" y="189251"/>
          <a:ext cx="1158917" cy="24626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*Written Prompt 2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i="0" u="none" kern="1200" dirty="0"/>
            <a:t>Before the students’ second research assignment </a:t>
          </a:r>
          <a:endParaRPr lang="en-US" sz="1400" i="0" u="none" kern="1200" dirty="0"/>
        </a:p>
      </dsp:txBody>
      <dsp:txXfrm>
        <a:off x="3324436" y="223195"/>
        <a:ext cx="1091029" cy="2394782"/>
      </dsp:txXfrm>
    </dsp:sp>
    <dsp:sp modelId="{DB763607-7BCE-454A-BF65-95CA90B599F3}">
      <dsp:nvSpPr>
        <dsp:cNvPr id="0" name=""/>
        <dsp:cNvSpPr/>
      </dsp:nvSpPr>
      <dsp:spPr>
        <a:xfrm>
          <a:off x="4565301" y="1276880"/>
          <a:ext cx="245690" cy="2874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4565301" y="1334362"/>
        <a:ext cx="171983" cy="172447"/>
      </dsp:txXfrm>
    </dsp:sp>
    <dsp:sp modelId="{7E4ECB23-7E18-E94C-8951-5A3A2A452118}">
      <dsp:nvSpPr>
        <dsp:cNvPr id="0" name=""/>
        <dsp:cNvSpPr/>
      </dsp:nvSpPr>
      <dsp:spPr>
        <a:xfrm>
          <a:off x="4912976" y="189251"/>
          <a:ext cx="1158917" cy="24626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*Written Prompt 3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i="0" u="none" kern="1200" dirty="0"/>
            <a:t>After the completion of the students’ second research assignment </a:t>
          </a:r>
          <a:endParaRPr lang="en-US" sz="1400" i="0" u="none" kern="1200" dirty="0"/>
        </a:p>
      </dsp:txBody>
      <dsp:txXfrm>
        <a:off x="4946920" y="223195"/>
        <a:ext cx="1091029" cy="2394782"/>
      </dsp:txXfrm>
    </dsp:sp>
    <dsp:sp modelId="{D67FA0EE-30AE-4541-B261-24063378AAA1}">
      <dsp:nvSpPr>
        <dsp:cNvPr id="0" name=""/>
        <dsp:cNvSpPr/>
      </dsp:nvSpPr>
      <dsp:spPr>
        <a:xfrm>
          <a:off x="6187785" y="1276880"/>
          <a:ext cx="245690" cy="2874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6187785" y="1334362"/>
        <a:ext cx="171983" cy="172447"/>
      </dsp:txXfrm>
    </dsp:sp>
    <dsp:sp modelId="{4F822091-B252-0B49-83E6-A9E45DCE3626}">
      <dsp:nvSpPr>
        <dsp:cNvPr id="0" name=""/>
        <dsp:cNvSpPr/>
      </dsp:nvSpPr>
      <dsp:spPr>
        <a:xfrm>
          <a:off x="6535460" y="189251"/>
          <a:ext cx="1158917" cy="24626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*Written Prompt 4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i="0" u="none" kern="1200" dirty="0"/>
            <a:t>At the end of the semester.</a:t>
          </a:r>
          <a:endParaRPr lang="en-US" sz="1400" i="0" u="none" kern="1200" dirty="0"/>
        </a:p>
      </dsp:txBody>
      <dsp:txXfrm>
        <a:off x="6569404" y="223195"/>
        <a:ext cx="1091029" cy="2394782"/>
      </dsp:txXfrm>
    </dsp:sp>
    <dsp:sp modelId="{21DC747B-00F9-2F42-85E7-0CBDBB4562F5}">
      <dsp:nvSpPr>
        <dsp:cNvPr id="0" name=""/>
        <dsp:cNvSpPr/>
      </dsp:nvSpPr>
      <dsp:spPr>
        <a:xfrm>
          <a:off x="7810269" y="1276880"/>
          <a:ext cx="245690" cy="2874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7810269" y="1334362"/>
        <a:ext cx="171983" cy="172447"/>
      </dsp:txXfrm>
    </dsp:sp>
    <dsp:sp modelId="{8107FB88-F0A2-3D49-831F-825792BC94E2}">
      <dsp:nvSpPr>
        <dsp:cNvPr id="0" name=""/>
        <dsp:cNvSpPr/>
      </dsp:nvSpPr>
      <dsp:spPr>
        <a:xfrm>
          <a:off x="8157945" y="189251"/>
          <a:ext cx="1158917" cy="24626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*Final Project</a:t>
          </a:r>
        </a:p>
      </dsp:txBody>
      <dsp:txXfrm>
        <a:off x="8191889" y="223195"/>
        <a:ext cx="1091029" cy="2394782"/>
      </dsp:txXfrm>
    </dsp:sp>
    <dsp:sp modelId="{7B968FEF-6234-604E-9CE5-0A2E0BB7F920}">
      <dsp:nvSpPr>
        <dsp:cNvPr id="0" name=""/>
        <dsp:cNvSpPr/>
      </dsp:nvSpPr>
      <dsp:spPr>
        <a:xfrm>
          <a:off x="9432754" y="1276880"/>
          <a:ext cx="245690" cy="2874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9432754" y="1334362"/>
        <a:ext cx="171983" cy="172447"/>
      </dsp:txXfrm>
    </dsp:sp>
    <dsp:sp modelId="{504B9B3C-129E-E547-A6D5-ECC67AAF652E}">
      <dsp:nvSpPr>
        <dsp:cNvPr id="0" name=""/>
        <dsp:cNvSpPr/>
      </dsp:nvSpPr>
      <dsp:spPr>
        <a:xfrm>
          <a:off x="9780429" y="189251"/>
          <a:ext cx="1158917" cy="24626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Post</a:t>
          </a:r>
          <a:r>
            <a:rPr lang="en-US" sz="1600" b="1" kern="1200" dirty="0"/>
            <a:t> </a:t>
          </a:r>
          <a:r>
            <a:rPr lang="en-US" sz="1800" b="1" kern="1200" dirty="0"/>
            <a:t>Survey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During last few weeks of class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Use provided Qualtrics link</a:t>
          </a:r>
        </a:p>
      </dsp:txBody>
      <dsp:txXfrm>
        <a:off x="9814373" y="223195"/>
        <a:ext cx="1091029" cy="23947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0.82711</cdr:x>
      <cdr:y>0.35447</cdr:y>
    </cdr:from>
    <cdr:to>
      <cdr:x>0.95824</cdr:x>
      <cdr:y>0.60627</cdr:y>
    </cdr:to>
    <cdr:grpSp>
      <cdr:nvGrpSpPr>
        <cdr:cNvPr id="4" name="Group 3">
          <a:extLst xmlns:a="http://schemas.openxmlformats.org/drawingml/2006/main">
            <a:ext uri="{FF2B5EF4-FFF2-40B4-BE49-F238E27FC236}">
              <a16:creationId xmlns:a16="http://schemas.microsoft.com/office/drawing/2014/main" id="{64EBDB77-CA98-4A82-9749-F86AE6B02604}"/>
            </a:ext>
          </a:extLst>
        </cdr:cNvPr>
        <cdr:cNvGrpSpPr/>
      </cdr:nvGrpSpPr>
      <cdr:grpSpPr>
        <a:xfrm xmlns:a="http://schemas.openxmlformats.org/drawingml/2006/main">
          <a:off x="6283285" y="1625943"/>
          <a:ext cx="996152" cy="1154999"/>
          <a:chOff x="8697548" y="1542432"/>
          <a:chExt cx="1378919" cy="1095668"/>
        </a:xfrm>
      </cdr:grpSpPr>
      <cdr:sp macro="" textlink="">
        <cdr:nvSpPr>
          <cdr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79BB2698-5A48-4E1D-8D84-9DDF2822E118}"/>
              </a:ext>
            </a:extLst>
          </cdr:cNvPr>
          <cdr:cNvSpPr txBox="1"/>
        </cdr:nvSpPr>
        <cdr:spPr>
          <a:xfrm xmlns:a="http://schemas.openxmlformats.org/drawingml/2006/main">
            <a:off x="8697548" y="1542432"/>
            <a:ext cx="1314336" cy="727789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</cdr:spPr>
        <cdr:txBody>
          <a:bodyPr xmlns:a="http://schemas.openxmlformats.org/drawingml/2006/main" vertOverflow="clip" wrap="square" rtlCol="0"/>
          <a:lstStyle xmlns:a="http://schemas.openxmlformats.org/drawingml/2006/main"/>
          <a:p xmlns:a="http://schemas.openxmlformats.org/drawingml/2006/main"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Hispanic/</a:t>
            </a:r>
          </a:p>
          <a:p xmlns:a="http://schemas.openxmlformats.org/drawingml/2006/main"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Latinx</a:t>
            </a:r>
          </a:p>
        </cdr:txBody>
      </cdr:sp>
      <cdr:sp macro="" textlink="">
        <cdr:nvSpPr>
          <cdr:cNvPr id="3" name="TextBox 1">
            <a:extLst xmlns:a="http://schemas.openxmlformats.org/drawingml/2006/main">
              <a:ext uri="{FF2B5EF4-FFF2-40B4-BE49-F238E27FC236}">
                <a16:creationId xmlns:a16="http://schemas.microsoft.com/office/drawing/2014/main" id="{13232A7D-8FE4-4216-9DEA-CE3F5DBE00F2}"/>
              </a:ext>
            </a:extLst>
          </cdr:cNvPr>
          <cdr:cNvSpPr txBox="1"/>
        </cdr:nvSpPr>
        <cdr:spPr>
          <a:xfrm xmlns:a="http://schemas.openxmlformats.org/drawingml/2006/main">
            <a:off x="8721415" y="2175668"/>
            <a:ext cx="1355052" cy="462432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</cdr:spPr>
        <cdr:txBody>
          <a:bodyPr xmlns:a="http://schemas.openxmlformats.org/drawingml/2006/main" wrap="square" rtlCol="0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Hispanic/</a:t>
            </a:r>
          </a:p>
          <a:p xmlns:a="http://schemas.openxmlformats.org/drawingml/2006/main"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Latinx</a:t>
            </a:r>
          </a:p>
        </cdr:txBody>
      </cdr:sp>
    </cdr:grpSp>
  </cdr:relSizeAnchor>
  <cdr:relSizeAnchor xmlns:cdr="http://schemas.openxmlformats.org/drawingml/2006/chartDrawing">
    <cdr:from>
      <cdr:x>1</cdr:x>
      <cdr:y>0.92356</cdr:y>
    </cdr:from>
    <cdr:to>
      <cdr:x>1</cdr:x>
      <cdr:y>1</cdr:y>
    </cdr:to>
    <cdr:cxnSp macro="">
      <cdr:nvCxnSpPr>
        <cdr:cNvPr id="5" name="Straight Arrow Connector 4">
          <a:extLst xmlns:a="http://schemas.openxmlformats.org/drawingml/2006/main">
            <a:ext uri="{FF2B5EF4-FFF2-40B4-BE49-F238E27FC236}">
              <a16:creationId xmlns:a16="http://schemas.microsoft.com/office/drawing/2014/main" id="{BF7C215E-63BB-4863-BA68-DE582B9C0422}"/>
            </a:ext>
          </a:extLst>
        </cdr:cNvPr>
        <cdr:cNvCxnSpPr/>
      </cdr:nvCxnSpPr>
      <cdr:spPr>
        <a:xfrm xmlns:a="http://schemas.openxmlformats.org/drawingml/2006/main">
          <a:off x="14249088" y="22834600"/>
          <a:ext cx="0" cy="350607"/>
        </a:xfrm>
        <a:prstGeom xmlns:a="http://schemas.openxmlformats.org/drawingml/2006/main" prst="straightConnector1">
          <a:avLst/>
        </a:prstGeom>
        <a:ln xmlns:a="http://schemas.openxmlformats.org/drawingml/2006/main" w="762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1</cdr:x>
      <cdr:y>0.92356</cdr:y>
    </cdr:from>
    <cdr:to>
      <cdr:x>1</cdr:x>
      <cdr:y>1</cdr:y>
    </cdr:to>
    <cdr:cxnSp macro="">
      <cdr:nvCxnSpPr>
        <cdr:cNvPr id="6" name="Straight Arrow Connector 5">
          <a:extLst xmlns:a="http://schemas.openxmlformats.org/drawingml/2006/main">
            <a:ext uri="{FF2B5EF4-FFF2-40B4-BE49-F238E27FC236}">
              <a16:creationId xmlns:a16="http://schemas.microsoft.com/office/drawing/2014/main" id="{BF7C215E-63BB-4863-BA68-DE582B9C0422}"/>
            </a:ext>
          </a:extLst>
        </cdr:cNvPr>
        <cdr:cNvCxnSpPr/>
      </cdr:nvCxnSpPr>
      <cdr:spPr>
        <a:xfrm xmlns:a="http://schemas.openxmlformats.org/drawingml/2006/main">
          <a:off x="14249088" y="22834600"/>
          <a:ext cx="0" cy="350607"/>
        </a:xfrm>
        <a:prstGeom xmlns:a="http://schemas.openxmlformats.org/drawingml/2006/main" prst="straightConnector1">
          <a:avLst/>
        </a:prstGeom>
        <a:ln xmlns:a="http://schemas.openxmlformats.org/drawingml/2006/main" w="762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1</cdr:x>
      <cdr:y>0.92356</cdr:y>
    </cdr:from>
    <cdr:to>
      <cdr:x>1</cdr:x>
      <cdr:y>1</cdr:y>
    </cdr:to>
    <cdr:cxnSp macro="">
      <cdr:nvCxnSpPr>
        <cdr:cNvPr id="7" name="Straight Arrow Connector 6">
          <a:extLst xmlns:a="http://schemas.openxmlformats.org/drawingml/2006/main">
            <a:ext uri="{FF2B5EF4-FFF2-40B4-BE49-F238E27FC236}">
              <a16:creationId xmlns:a16="http://schemas.microsoft.com/office/drawing/2014/main" id="{BF7C215E-63BB-4863-BA68-DE582B9C0422}"/>
            </a:ext>
          </a:extLst>
        </cdr:cNvPr>
        <cdr:cNvCxnSpPr/>
      </cdr:nvCxnSpPr>
      <cdr:spPr>
        <a:xfrm xmlns:a="http://schemas.openxmlformats.org/drawingml/2006/main">
          <a:off x="14249088" y="22834600"/>
          <a:ext cx="0" cy="350607"/>
        </a:xfrm>
        <a:prstGeom xmlns:a="http://schemas.openxmlformats.org/drawingml/2006/main" prst="straightConnector1">
          <a:avLst/>
        </a:prstGeom>
        <a:ln xmlns:a="http://schemas.openxmlformats.org/drawingml/2006/main" w="762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0.13004</cdr:x>
      <cdr:y>0.84381</cdr:y>
    </cdr:from>
    <cdr:to>
      <cdr:x>0.13004</cdr:x>
      <cdr:y>0.95693</cdr:y>
    </cdr:to>
    <cdr:cxnSp macro="">
      <cdr:nvCxnSpPr>
        <cdr:cNvPr id="8" name="Straight Arrow Connector 7">
          <a:extLst xmlns:a="http://schemas.openxmlformats.org/drawingml/2006/main">
            <a:ext uri="{FF2B5EF4-FFF2-40B4-BE49-F238E27FC236}">
              <a16:creationId xmlns:a16="http://schemas.microsoft.com/office/drawing/2014/main" id="{F73D9E87-A57B-4948-8E0B-4C6D4749DC92}"/>
            </a:ext>
          </a:extLst>
        </cdr:cNvPr>
        <cdr:cNvCxnSpPr/>
      </cdr:nvCxnSpPr>
      <cdr:spPr>
        <a:xfrm xmlns:a="http://schemas.openxmlformats.org/drawingml/2006/main">
          <a:off x="987857" y="3870531"/>
          <a:ext cx="0" cy="518867"/>
        </a:xfrm>
        <a:prstGeom xmlns:a="http://schemas.openxmlformats.org/drawingml/2006/main" prst="straightConnector1">
          <a:avLst/>
        </a:prstGeom>
        <a:ln xmlns:a="http://schemas.openxmlformats.org/drawingml/2006/main" w="12700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0.1425</cdr:x>
      <cdr:y>0.84286</cdr:y>
    </cdr:from>
    <cdr:to>
      <cdr:x>0.3433</cdr:x>
      <cdr:y>0.95693</cdr:y>
    </cdr:to>
    <cdr:sp macro="" textlink="">
      <cdr:nvSpPr>
        <cdr:cNvPr id="9" name="TextBox 9">
          <a:extLst xmlns:a="http://schemas.openxmlformats.org/drawingml/2006/main">
            <a:ext uri="{FF2B5EF4-FFF2-40B4-BE49-F238E27FC236}">
              <a16:creationId xmlns:a16="http://schemas.microsoft.com/office/drawing/2014/main" id="{F4B37581-0C26-46F4-BCBB-08F63FDE5FE0}"/>
            </a:ext>
          </a:extLst>
        </cdr:cNvPr>
        <cdr:cNvSpPr txBox="1"/>
      </cdr:nvSpPr>
      <cdr:spPr>
        <a:xfrm xmlns:a="http://schemas.openxmlformats.org/drawingml/2006/main">
          <a:off x="1082489" y="3866178"/>
          <a:ext cx="1525465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dirty="0"/>
            <a:t>Greater Increases in Fear of Failure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0.72692</cdr:x>
      <cdr:y>0.29963</cdr:y>
    </cdr:from>
    <cdr:to>
      <cdr:x>1</cdr:x>
      <cdr:y>0.64661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F1125397-F1CD-4FE8-85A2-752DAE28A94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054147" y="1344919"/>
          <a:ext cx="1898715" cy="1557471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1</cdr:x>
      <cdr:y>0.92189</cdr:y>
    </cdr:from>
    <cdr:to>
      <cdr:x>1</cdr:x>
      <cdr:y>1</cdr:y>
    </cdr:to>
    <cdr:cxnSp macro="">
      <cdr:nvCxnSpPr>
        <cdr:cNvPr id="4" name="Straight Arrow Connector 3">
          <a:extLst xmlns:a="http://schemas.openxmlformats.org/drawingml/2006/main">
            <a:ext uri="{FF2B5EF4-FFF2-40B4-BE49-F238E27FC236}">
              <a16:creationId xmlns:a16="http://schemas.microsoft.com/office/drawing/2014/main" id="{BF7C215E-63BB-4863-BA68-DE582B9C0422}"/>
            </a:ext>
          </a:extLst>
        </cdr:cNvPr>
        <cdr:cNvCxnSpPr/>
      </cdr:nvCxnSpPr>
      <cdr:spPr>
        <a:xfrm xmlns:a="http://schemas.openxmlformats.org/drawingml/2006/main">
          <a:off x="14249088" y="22834600"/>
          <a:ext cx="0" cy="350607"/>
        </a:xfrm>
        <a:prstGeom xmlns:a="http://schemas.openxmlformats.org/drawingml/2006/main" prst="straightConnector1">
          <a:avLst/>
        </a:prstGeom>
        <a:ln xmlns:a="http://schemas.openxmlformats.org/drawingml/2006/main" w="762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0.12055</cdr:x>
      <cdr:y>0.84881</cdr:y>
    </cdr:from>
    <cdr:to>
      <cdr:x>0.36519</cdr:x>
      <cdr:y>0.98327</cdr:y>
    </cdr:to>
    <cdr:pic>
      <cdr:nvPicPr>
        <cdr:cNvPr id="5" name="chart">
          <a:extLst xmlns:a="http://schemas.openxmlformats.org/drawingml/2006/main">
            <a:ext uri="{FF2B5EF4-FFF2-40B4-BE49-F238E27FC236}">
              <a16:creationId xmlns:a16="http://schemas.microsoft.com/office/drawing/2014/main" id="{6F877074-FC99-432F-863B-FFA788E2DE3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838200" y="3810000"/>
          <a:ext cx="1700931" cy="603556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B4E603-8221-4640-88EB-873D7B776A53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20E78-A74E-DF4F-94A6-CF40C1FF5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850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NSF funded research coordination network founded in 2017.</a:t>
            </a:r>
          </a:p>
          <a:p>
            <a:r>
              <a:rPr lang="en-US" dirty="0"/>
              <a:t>Current membership:</a:t>
            </a:r>
          </a:p>
          <a:p>
            <a:pPr lvl="1"/>
            <a:r>
              <a:rPr lang="en-US" dirty="0"/>
              <a:t>≈ 40 individuals from ≈ 20 different institutions</a:t>
            </a:r>
          </a:p>
          <a:p>
            <a:pPr lvl="2"/>
            <a:r>
              <a:rPr lang="en-US" sz="2200" dirty="0"/>
              <a:t>75% female, 25 % male</a:t>
            </a:r>
          </a:p>
          <a:p>
            <a:pPr lvl="2"/>
            <a:r>
              <a:rPr lang="en-US" sz="2200" dirty="0"/>
              <a:t>20% non-White, 80% White</a:t>
            </a:r>
          </a:p>
          <a:p>
            <a:pPr lvl="2"/>
            <a:r>
              <a:rPr lang="en-US" sz="2200" dirty="0"/>
              <a:t>“Diversity by design”</a:t>
            </a:r>
          </a:p>
          <a:p>
            <a:pPr lvl="3"/>
            <a:r>
              <a:rPr lang="en-US" sz="2200" dirty="0"/>
              <a:t>35% PUI</a:t>
            </a:r>
          </a:p>
          <a:p>
            <a:pPr lvl="3"/>
            <a:r>
              <a:rPr lang="en-US" sz="2200" dirty="0"/>
              <a:t>35% R1</a:t>
            </a:r>
          </a:p>
          <a:p>
            <a:pPr lvl="3"/>
            <a:r>
              <a:rPr lang="en-US" sz="2200" dirty="0"/>
              <a:t>12 % Community College</a:t>
            </a:r>
          </a:p>
          <a:p>
            <a:pPr lvl="3"/>
            <a:r>
              <a:rPr lang="en-US" sz="2200" dirty="0"/>
              <a:t>9% Comprehensive</a:t>
            </a:r>
          </a:p>
          <a:p>
            <a:pPr lvl="3"/>
            <a:r>
              <a:rPr lang="en-US" sz="2200" dirty="0"/>
              <a:t>8% Minority-serving</a:t>
            </a:r>
          </a:p>
          <a:p>
            <a:pPr lvl="3"/>
            <a:r>
              <a:rPr lang="en-US" sz="2200" dirty="0"/>
              <a:t>6% Hispanic-serving</a:t>
            </a:r>
          </a:p>
          <a:p>
            <a:pPr lvl="3"/>
            <a:r>
              <a:rPr lang="en-US" sz="2200" dirty="0"/>
              <a:t>4% HBC</a:t>
            </a:r>
          </a:p>
          <a:p>
            <a:pPr lvl="3"/>
            <a:r>
              <a:rPr lang="en-US" sz="2200" dirty="0"/>
              <a:t>4% Comprehensive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20E78-A74E-DF4F-94A6-CF40C1FF58A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278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Emphasize the prompts occur at times when failure/challenge is </a:t>
            </a:r>
            <a:r>
              <a:rPr lang="en-US" i="1" dirty="0"/>
              <a:t>expected.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20E78-A74E-DF4F-94A6-CF40C1FF58A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83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sample of debrief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20E78-A74E-DF4F-94A6-CF40C1FF58A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19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20E78-A74E-DF4F-94A6-CF40C1FF58A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19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STEM specific revalidation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20E78-A74E-DF4F-94A6-CF40C1FF58A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9476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20E78-A74E-DF4F-94A6-CF40C1FF58A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723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Should I break out regression formula more visually?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20E78-A74E-DF4F-94A6-CF40C1FF58A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7227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Don’t cover developmental changes; will assess next year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20E78-A74E-DF4F-94A6-CF40C1FF58A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680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E5D-43DF-2647-B398-F2C3A1A49639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FLAMEnet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F6E0-A88F-6D42-8B86-843CEDD14DE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02D916-CB2C-4616-8021-93A1545A29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5600" y="327575"/>
            <a:ext cx="6163590" cy="6364776"/>
          </a:xfrm>
          <a:prstGeom prst="rect">
            <a:avLst/>
          </a:prstGeom>
          <a:effectLst>
            <a:outerShdw algn="ctr" rotWithShape="0">
              <a:srgbClr val="000000"/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658D873-9C52-4260-B2EE-7AACF642EA2E}"/>
              </a:ext>
            </a:extLst>
          </p:cNvPr>
          <p:cNvSpPr/>
          <p:nvPr userDrawn="1"/>
        </p:nvSpPr>
        <p:spPr>
          <a:xfrm>
            <a:off x="2814208" y="136523"/>
            <a:ext cx="6163590" cy="6611388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890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E5D-43DF-2647-B398-F2C3A1A49639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F6E0-A88F-6D42-8B86-843CEDD14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50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E5D-43DF-2647-B398-F2C3A1A49639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F6E0-A88F-6D42-8B86-843CEDD14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921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E5D-43DF-2647-B398-F2C3A1A49639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F6E0-A88F-6D42-8B86-843CEDD14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93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0538" y="365127"/>
            <a:ext cx="968485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E5D-43DF-2647-B398-F2C3A1A49639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F6E0-A88F-6D42-8B86-843CEDD14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22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E5D-43DF-2647-B398-F2C3A1A49639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F6E0-A88F-6D42-8B86-843CEDD14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872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E5D-43DF-2647-B398-F2C3A1A49639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F6E0-A88F-6D42-8B86-843CEDD14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660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2954" y="457200"/>
            <a:ext cx="311907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E5D-43DF-2647-B398-F2C3A1A49639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F6E0-A88F-6D42-8B86-843CEDD14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47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500" y="457200"/>
            <a:ext cx="30575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E5D-43DF-2647-B398-F2C3A1A49639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F6E0-A88F-6D42-8B86-843CEDD14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916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E5D-43DF-2647-B398-F2C3A1A49639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F6E0-A88F-6D42-8B86-843CEDD14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02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BE5D-43DF-2647-B398-F2C3A1A49639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F6E0-A88F-6D42-8B86-843CEDD14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965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46385" y="410367"/>
            <a:ext cx="95074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95876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6BA0BE5D-43DF-2647-B398-F2C3A1A49639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24C3F6E0-A88F-6D42-8B86-843CEDD14DE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D48194-11D3-4C7C-9876-6005E348E16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9" y="114954"/>
            <a:ext cx="1681163" cy="180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433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flamenet.qubeshub.org/" TargetMode="Externa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jpe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710D8-5D26-40CE-B54A-59749B0407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816" y="1522904"/>
            <a:ext cx="10932367" cy="2387600"/>
          </a:xfrm>
        </p:spPr>
        <p:txBody>
          <a:bodyPr/>
          <a:lstStyle/>
          <a:p>
            <a:r>
              <a:rPr lang="en-US" dirty="0"/>
              <a:t>A Tale of Two Classrooms:</a:t>
            </a:r>
            <a:br>
              <a:rPr lang="en-US" dirty="0"/>
            </a:br>
            <a:r>
              <a:rPr lang="en-US" sz="2600" dirty="0"/>
              <a:t>Creating and Assessing Classroom Interventions to Improve College-Level STEM Students’ Approaches and Reactions to Challenges and Failure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49FC5C-1310-4553-BFB0-E06224D5DE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912" y="4648364"/>
            <a:ext cx="10237237" cy="1655762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b="1" dirty="0">
                <a:solidFill>
                  <a:srgbClr val="A30001"/>
                </a:solidFill>
              </a:rPr>
              <a:t>Meredith A. Henry</a:t>
            </a:r>
            <a:r>
              <a:rPr lang="en-US" dirty="0">
                <a:solidFill>
                  <a:srgbClr val="A30001"/>
                </a:solidFill>
              </a:rPr>
              <a:t>, Shayla Shorter, 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A30001"/>
                </a:solidFill>
              </a:rPr>
              <a:t>Louise Charkoudian, Jennifer M. Heemstra, and Lisa A. Corwin</a:t>
            </a:r>
            <a:endParaRPr lang="en-US" b="1" dirty="0">
              <a:solidFill>
                <a:srgbClr val="A30001"/>
              </a:solidFill>
            </a:endParaRPr>
          </a:p>
          <a:p>
            <a:r>
              <a:rPr lang="en-US" b="1" dirty="0">
                <a:solidFill>
                  <a:srgbClr val="A30001"/>
                </a:solidFill>
              </a:rPr>
              <a:t>Gordon Research Seminar – Undergraduate Biology Education Research</a:t>
            </a:r>
          </a:p>
          <a:p>
            <a:r>
              <a:rPr lang="en-US" b="1" dirty="0">
                <a:solidFill>
                  <a:srgbClr val="A30001"/>
                </a:solidFill>
              </a:rPr>
              <a:t>June 22, 2019</a:t>
            </a:r>
          </a:p>
        </p:txBody>
      </p:sp>
    </p:spTree>
    <p:extLst>
      <p:ext uri="{BB962C8B-B14F-4D97-AF65-F5344CB8AC3E}">
        <p14:creationId xmlns:p14="http://schemas.microsoft.com/office/powerpoint/2010/main" val="344265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05B43-D922-4FEE-B84B-BDEF53226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BC582-410B-426C-AC7F-326ED45F2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Navigating scientific challenges, persevering through difficulties, and coping with failure are considered hallmarks of a successful scientist. </a:t>
            </a:r>
            <a:r>
              <a:rPr lang="en-US" baseline="-25000" dirty="0"/>
              <a:t>(Andrews &amp; Lemons, 2015)</a:t>
            </a:r>
          </a:p>
          <a:p>
            <a:r>
              <a:rPr lang="en-US" dirty="0"/>
              <a:t>However, many students into college STEM courses ill-equipped to “embrace failure” </a:t>
            </a:r>
            <a:r>
              <a:rPr lang="en-US" baseline="-25000" dirty="0"/>
              <a:t>(Bennett, 2017; Simpson and Maltese, 2017</a:t>
            </a:r>
          </a:p>
          <a:p>
            <a:r>
              <a:rPr lang="en-US" dirty="0"/>
              <a:t>This can lead to lack of engagement, underachievement, burnout, and attrition </a:t>
            </a:r>
            <a:r>
              <a:rPr lang="en-US" baseline="-25000" dirty="0"/>
              <a:t>(Henry et al., 2019)</a:t>
            </a:r>
          </a:p>
          <a:p>
            <a:r>
              <a:rPr lang="en-US" b="1" dirty="0"/>
              <a:t>Need: </a:t>
            </a:r>
            <a:r>
              <a:rPr lang="en-US" dirty="0"/>
              <a:t>Ways instructors can explicitly guide students to develop a challenge-engaging mindset </a:t>
            </a:r>
          </a:p>
          <a:p>
            <a:r>
              <a:rPr lang="en-US" b="1" dirty="0"/>
              <a:t>Problem: </a:t>
            </a:r>
            <a:r>
              <a:rPr lang="en-US" dirty="0"/>
              <a:t>Few studies investigate how undergraduate STEM students develop these skills how STEM instructors can facilitate this development</a:t>
            </a:r>
          </a:p>
          <a:p>
            <a:r>
              <a:rPr lang="en-US" b="1" dirty="0"/>
              <a:t>Solution: </a:t>
            </a:r>
            <a:r>
              <a:rPr lang="en-US" dirty="0"/>
              <a:t>FLAMEnet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07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D8DFC-0797-4844-9807-0C1CB202E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6385" y="410367"/>
            <a:ext cx="9507415" cy="132556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What is FLAMEnet?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0A134-0E70-4D45-9AA4-AFBEC65E89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2237"/>
            <a:ext cx="5181600" cy="470580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/>
              <a:t>Goal: </a:t>
            </a:r>
            <a:r>
              <a:rPr lang="en-US" dirty="0"/>
              <a:t>Cultivate the next generation of resilient, risk-taking STEM innovators developing and utilizing interventions </a:t>
            </a:r>
            <a:r>
              <a:rPr lang="en-US" b="1" dirty="0"/>
              <a:t>built upon </a:t>
            </a:r>
            <a:r>
              <a:rPr lang="en-US" dirty="0"/>
              <a:t>frameworks of:</a:t>
            </a:r>
          </a:p>
          <a:p>
            <a:pPr lvl="1"/>
            <a:r>
              <a:rPr lang="en-US" dirty="0"/>
              <a:t>Fear of failure</a:t>
            </a:r>
          </a:p>
          <a:p>
            <a:pPr lvl="1"/>
            <a:r>
              <a:rPr lang="en-US" dirty="0"/>
              <a:t>Mindset </a:t>
            </a:r>
          </a:p>
          <a:p>
            <a:pPr lvl="1"/>
            <a:r>
              <a:rPr lang="en-US" dirty="0"/>
              <a:t>Goal orientation</a:t>
            </a:r>
          </a:p>
          <a:p>
            <a:pPr lvl="1"/>
            <a:r>
              <a:rPr lang="en-US" dirty="0"/>
              <a:t>Coping</a:t>
            </a:r>
          </a:p>
        </p:txBody>
      </p:sp>
      <p:pic>
        <p:nvPicPr>
          <p:cNvPr id="1026" name="Picture 2" descr="https://lh3.googleusercontent.com/YtCYcqMU9tV2WDLVEh6UmAREkJdAVq0IlTXpbC8cHgfl82qL8JWBC73RMn8ZgaqsXh1OQYY4DPZ1KqZh8tBt31n1jeeBnjA0LXcmXyvuXsKrSO8fQ-YcgIIzr5EyD_dJfOlJNKBs">
            <a:extLst>
              <a:ext uri="{FF2B5EF4-FFF2-40B4-BE49-F238E27FC236}">
                <a16:creationId xmlns:a16="http://schemas.microsoft.com/office/drawing/2014/main" id="{5A498AED-3A3F-41CA-8729-55C01D718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62" y="2591600"/>
            <a:ext cx="5537139" cy="315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9FCBB0C-8305-4B2F-8169-4CC06E61228B}"/>
              </a:ext>
            </a:extLst>
          </p:cNvPr>
          <p:cNvGrpSpPr/>
          <p:nvPr/>
        </p:nvGrpSpPr>
        <p:grpSpPr>
          <a:xfrm>
            <a:off x="5372100" y="5749235"/>
            <a:ext cx="7143750" cy="784966"/>
            <a:chOff x="6392411" y="444371"/>
            <a:chExt cx="9647498" cy="78496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1B4236E-979C-44A2-B733-4A03FD32F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934680" y="444371"/>
              <a:ext cx="784966" cy="78496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9541109-0B24-4F68-AC2B-8300DF0F01F6}"/>
                </a:ext>
              </a:extLst>
            </p:cNvPr>
            <p:cNvSpPr txBox="1"/>
            <p:nvPr/>
          </p:nvSpPr>
          <p:spPr>
            <a:xfrm>
              <a:off x="6392411" y="625005"/>
              <a:ext cx="96474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C00000"/>
                  </a:solidFill>
                </a:rPr>
                <a:t>		@</a:t>
              </a:r>
              <a:r>
                <a:rPr lang="en-US" sz="2000" dirty="0" err="1">
                  <a:solidFill>
                    <a:srgbClr val="C00000"/>
                  </a:solidFill>
                </a:rPr>
                <a:t>FailureMindset</a:t>
              </a:r>
              <a:r>
                <a:rPr lang="en-US" sz="2000" dirty="0">
                  <a:solidFill>
                    <a:srgbClr val="C00000"/>
                  </a:solidFill>
                </a:rPr>
                <a:t>		</a:t>
              </a:r>
              <a:r>
                <a:rPr lang="en-US" sz="2000" dirty="0">
                  <a:hlinkClick r:id="rId6"/>
                </a:rPr>
                <a:t>https://flamenet.qubeshub.org</a:t>
              </a:r>
              <a:endParaRPr lang="en-US" sz="2000" dirty="0">
                <a:solidFill>
                  <a:srgbClr val="C00000"/>
                </a:solidFill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4FCF360-6702-4396-872F-39A3B9483E6A}"/>
              </a:ext>
            </a:extLst>
          </p:cNvPr>
          <p:cNvSpPr txBox="1"/>
          <p:nvPr/>
        </p:nvSpPr>
        <p:spPr>
          <a:xfrm>
            <a:off x="6019800" y="2115724"/>
            <a:ext cx="5848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</a:t>
            </a:r>
            <a:r>
              <a:rPr lang="en-US" dirty="0"/>
              <a:t>ailure as a Part of </a:t>
            </a:r>
            <a:r>
              <a:rPr lang="en-US" b="1" dirty="0">
                <a:solidFill>
                  <a:srgbClr val="FF0000"/>
                </a:solidFill>
              </a:rPr>
              <a:t>L</a:t>
            </a:r>
            <a:r>
              <a:rPr lang="en-US" dirty="0"/>
              <a:t>earning: </a:t>
            </a:r>
            <a:r>
              <a:rPr lang="en-US" b="1" dirty="0">
                <a:solidFill>
                  <a:srgbClr val="FF0000"/>
                </a:solidFill>
              </a:rPr>
              <a:t>A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M</a:t>
            </a:r>
            <a:r>
              <a:rPr lang="en-US" dirty="0"/>
              <a:t>indset </a:t>
            </a:r>
            <a:r>
              <a:rPr lang="en-US" b="1" dirty="0">
                <a:solidFill>
                  <a:srgbClr val="FF0000"/>
                </a:solidFill>
              </a:rPr>
              <a:t>E</a:t>
            </a:r>
            <a:r>
              <a:rPr lang="en-US" dirty="0"/>
              <a:t>ducation </a:t>
            </a:r>
            <a:r>
              <a:rPr lang="en-US" b="1" dirty="0">
                <a:solidFill>
                  <a:srgbClr val="FF0000"/>
                </a:solidFill>
              </a:rPr>
              <a:t>Net</a:t>
            </a:r>
            <a:r>
              <a:rPr lang="en-US" dirty="0"/>
              <a:t>work</a:t>
            </a:r>
          </a:p>
        </p:txBody>
      </p:sp>
      <p:pic>
        <p:nvPicPr>
          <p:cNvPr id="9" name="Picture 8" descr="A group of people standing in front of a crowd posing for the camera&#10;&#10;Description automatically generated">
            <a:extLst>
              <a:ext uri="{FF2B5EF4-FFF2-40B4-BE49-F238E27FC236}">
                <a16:creationId xmlns:a16="http://schemas.microsoft.com/office/drawing/2014/main" id="{1915531F-6AB7-4D66-8EAE-80F705CD79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1338" y="2440666"/>
            <a:ext cx="4678262" cy="348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38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3328B-150A-43BC-B22E-F9A2188AC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4628" y="287900"/>
            <a:ext cx="10798629" cy="1325563"/>
          </a:xfrm>
        </p:spPr>
        <p:txBody>
          <a:bodyPr/>
          <a:lstStyle/>
          <a:p>
            <a:r>
              <a:rPr lang="en-US" dirty="0"/>
              <a:t>Reflections on Learning </a:t>
            </a:r>
            <a:r>
              <a:rPr lang="en-US" sz="4000" dirty="0"/>
              <a:t>(Lab)</a:t>
            </a:r>
            <a:endParaRPr lang="en-US" dirty="0"/>
          </a:p>
        </p:txBody>
      </p:sp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1C086627-1964-416E-81F1-3230C077A9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33902"/>
              </p:ext>
            </p:extLst>
          </p:nvPr>
        </p:nvGraphicFramePr>
        <p:xfrm>
          <a:off x="533399" y="4077152"/>
          <a:ext cx="10948307" cy="2841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467DD57D-342B-4E11-AD58-1114A4E213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146" y="1749123"/>
            <a:ext cx="4677305" cy="2436023"/>
          </a:xfrm>
          <a:prstGeom prst="rect">
            <a:avLst/>
          </a:prstGeom>
        </p:spPr>
      </p:pic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6EDCB37A-7FCB-4948-B4AF-F995CE38CE97}"/>
              </a:ext>
            </a:extLst>
          </p:cNvPr>
          <p:cNvSpPr/>
          <p:nvPr/>
        </p:nvSpPr>
        <p:spPr>
          <a:xfrm>
            <a:off x="6596935" y="1184988"/>
            <a:ext cx="5262273" cy="2649894"/>
          </a:xfrm>
          <a:prstGeom prst="wedgeEllipseCallout">
            <a:avLst>
              <a:gd name="adj1" fmla="val -92751"/>
              <a:gd name="adj2" fmla="val -1902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Failure is just part of our job here, and working hard through your failure is how we succeed and make more discoveries….</a:t>
            </a:r>
          </a:p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Everyone</a:t>
            </a:r>
            <a:r>
              <a:rPr lang="en-US" dirty="0">
                <a:solidFill>
                  <a:sysClr val="windowText" lastClr="000000"/>
                </a:solidFill>
              </a:rPr>
              <a:t>! </a:t>
            </a:r>
            <a:r>
              <a:rPr lang="en-US" b="1" i="1" u="sng" dirty="0">
                <a:solidFill>
                  <a:sysClr val="windowText" lastClr="000000"/>
                </a:solidFill>
              </a:rPr>
              <a:t>Everyone</a:t>
            </a:r>
            <a:r>
              <a:rPr lang="en-US" dirty="0">
                <a:solidFill>
                  <a:sysClr val="windowText" lastClr="000000"/>
                </a:solidFill>
              </a:rPr>
              <a:t>! Look at Pam! Look at what she’s done! Isn’t this just so great? Can’t all of you just be </a:t>
            </a:r>
            <a:r>
              <a:rPr lang="en-US" i="1" dirty="0">
                <a:solidFill>
                  <a:sysClr val="windowText" lastClr="000000"/>
                </a:solidFill>
              </a:rPr>
              <a:t>more. like. Pam?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846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80660096-E742-44A5-8FA3-169F14679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2591" y="105536"/>
            <a:ext cx="2702218" cy="23760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63328B-150A-43BC-B22E-F9A2188AC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6385" y="154084"/>
            <a:ext cx="9507415" cy="1325563"/>
          </a:xfrm>
        </p:spPr>
        <p:txBody>
          <a:bodyPr/>
          <a:lstStyle/>
          <a:p>
            <a:r>
              <a:rPr lang="en-US" dirty="0"/>
              <a:t>Exam Debrief (Lecture)</a:t>
            </a:r>
          </a:p>
        </p:txBody>
      </p:sp>
      <p:pic>
        <p:nvPicPr>
          <p:cNvPr id="5" name="Content Placeholder 4" descr="A close up of a piece of paper&#10;&#10;Description generated with very high confidence">
            <a:extLst>
              <a:ext uri="{FF2B5EF4-FFF2-40B4-BE49-F238E27FC236}">
                <a16:creationId xmlns:a16="http://schemas.microsoft.com/office/drawing/2014/main" id="{36B97F2A-168B-4117-98A8-288F46FD6C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000259" y="4657313"/>
            <a:ext cx="10507406" cy="209804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21CCB4-3512-4069-AB7B-07E9CA38A891}"/>
              </a:ext>
            </a:extLst>
          </p:cNvPr>
          <p:cNvSpPr txBox="1"/>
          <p:nvPr/>
        </p:nvSpPr>
        <p:spPr>
          <a:xfrm>
            <a:off x="1696892" y="1179453"/>
            <a:ext cx="1119995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  <a:p>
            <a:r>
              <a:rPr lang="en-US" dirty="0"/>
              <a:t>3. Identify a question that you got incorrect or did not receive full credit for.</a:t>
            </a:r>
          </a:p>
          <a:p>
            <a:endParaRPr lang="en-US" dirty="0"/>
          </a:p>
          <a:p>
            <a:r>
              <a:rPr lang="en-US" dirty="0"/>
              <a:t>● If you did not get any incorrect answers, pick the most challenging question </a:t>
            </a:r>
          </a:p>
          <a:p>
            <a:r>
              <a:rPr lang="en-US" dirty="0"/>
              <a:t>You got correct or received full credit for and answer the question below:</a:t>
            </a:r>
          </a:p>
          <a:p>
            <a:r>
              <a:rPr lang="en-US" dirty="0"/>
              <a:t>Question # __________</a:t>
            </a:r>
          </a:p>
          <a:p>
            <a:endParaRPr lang="en-US" dirty="0"/>
          </a:p>
          <a:p>
            <a:r>
              <a:rPr lang="en-US" dirty="0"/>
              <a:t>4. Write the correct answer below with an explanation for why it is the correct answer.</a:t>
            </a:r>
          </a:p>
          <a:p>
            <a:endParaRPr lang="en-US" dirty="0"/>
          </a:p>
          <a:p>
            <a:r>
              <a:rPr lang="en-US" dirty="0"/>
              <a:t>5. Reflect on why you may have missed this question or why it was particularly challenging.</a:t>
            </a:r>
          </a:p>
          <a:p>
            <a:r>
              <a:rPr lang="en-US" dirty="0"/>
              <a:t>What actions could you have taken that would have helped you to learn this material or better</a:t>
            </a:r>
          </a:p>
          <a:p>
            <a:r>
              <a:rPr lang="en-US" dirty="0"/>
              <a:t>approach the question, and thus answer it correctly on the exam?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99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38229-5A23-4AE5-82B9-C93D0FB70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Fear of Failure (FF)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B2F3E-5C4D-438C-9DCC-363A7D9FE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Emotional and/or cognitive response to a perceived threat (failure) that affects behavior. </a:t>
            </a:r>
            <a:r>
              <a:rPr lang="en-US" baseline="-25000" dirty="0"/>
              <a:t>(Cacciotti, 2015)</a:t>
            </a:r>
          </a:p>
          <a:p>
            <a:r>
              <a:rPr lang="en-US" dirty="0"/>
              <a:t>High FF leads to negative academic outcomes, most often through low challenge engagement and self-handicapping. </a:t>
            </a:r>
            <a:r>
              <a:rPr lang="en-US" baseline="-25000" dirty="0"/>
              <a:t>(Bledsoe &amp; Baskin, 2014; Elliot &amp; Thrash, 2004)</a:t>
            </a:r>
          </a:p>
          <a:p>
            <a:endParaRPr lang="en-US" dirty="0"/>
          </a:p>
        </p:txBody>
      </p:sp>
      <p:pic>
        <p:nvPicPr>
          <p:cNvPr id="1026" name="Picture 2" descr="http://www.learning-knowledge.com/dweck/mindsets.gif">
            <a:extLst>
              <a:ext uri="{FF2B5EF4-FFF2-40B4-BE49-F238E27FC236}">
                <a16:creationId xmlns:a16="http://schemas.microsoft.com/office/drawing/2014/main" id="{FAC5BEF7-A58E-4194-A0E0-FFE6E96F5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636" y="4057178"/>
            <a:ext cx="7499117" cy="259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88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55380-9E3C-4553-94A3-66D8B2B5B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F54F4-F392-4BF3-9516-D2708BFCD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8762"/>
            <a:ext cx="10515600" cy="4815262"/>
          </a:xfrm>
        </p:spPr>
        <p:txBody>
          <a:bodyPr>
            <a:normAutofit/>
          </a:bodyPr>
          <a:lstStyle/>
          <a:p>
            <a:r>
              <a:rPr lang="en-US" dirty="0"/>
              <a:t>Performance Failure Appraisal Inventory (PFAI) </a:t>
            </a:r>
            <a:r>
              <a:rPr lang="en-US" baseline="-25000" dirty="0"/>
              <a:t>(Conroy, 2002)</a:t>
            </a:r>
          </a:p>
          <a:p>
            <a:pPr lvl="1"/>
            <a:r>
              <a:rPr lang="en-US" dirty="0"/>
              <a:t>Scale: 5 point from 1 “Never true of me” to 5 “True of me all of the time.”</a:t>
            </a:r>
          </a:p>
          <a:p>
            <a:pPr lvl="1"/>
            <a:r>
              <a:rPr lang="en-US" b="1" dirty="0"/>
              <a:t>Re-validated, </a:t>
            </a:r>
            <a:r>
              <a:rPr lang="en-US" dirty="0"/>
              <a:t>STEM undergrads, n=1309:</a:t>
            </a:r>
            <a:r>
              <a:rPr lang="en-US" b="1" dirty="0"/>
              <a:t> </a:t>
            </a:r>
            <a:r>
              <a:rPr lang="en-US" dirty="0"/>
              <a:t>Confirmed </a:t>
            </a:r>
            <a:r>
              <a:rPr lang="en-US" b="1" dirty="0"/>
              <a:t>4 reasons </a:t>
            </a:r>
            <a:r>
              <a:rPr lang="en-US" dirty="0"/>
              <a:t>STEM undergraduates fear failure:</a:t>
            </a:r>
          </a:p>
          <a:p>
            <a:pPr lvl="1"/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5F2E03-A8B6-4C0D-9C81-64B87956EF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005867"/>
              </p:ext>
            </p:extLst>
          </p:nvPr>
        </p:nvGraphicFramePr>
        <p:xfrm>
          <a:off x="429207" y="3512664"/>
          <a:ext cx="11669486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3371">
                  <a:extLst>
                    <a:ext uri="{9D8B030D-6E8A-4147-A177-3AD203B41FA5}">
                      <a16:colId xmlns:a16="http://schemas.microsoft.com/office/drawing/2014/main" val="2350037604"/>
                    </a:ext>
                  </a:extLst>
                </a:gridCol>
                <a:gridCol w="8516115">
                  <a:extLst>
                    <a:ext uri="{9D8B030D-6E8A-4147-A177-3AD203B41FA5}">
                      <a16:colId xmlns:a16="http://schemas.microsoft.com/office/drawing/2014/main" val="2538930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Subscale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Sample Item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889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179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/>
                        <a:t>Fear of an Uncertain Future (FUF)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179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/>
                        <a:t>“When I am failing…it upsets my “plan” for the future.”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13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179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/>
                        <a:t>Fear of Important Others Losing Interest (FIOLI)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1" dirty="0"/>
                        <a:t>“When I am not succeeding…my value decreases for some people.”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39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179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/>
                        <a:t>Fear of Upsetting Important Others (FUIO)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179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/>
                        <a:t>“When I am failing…important others are disappointed.”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077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179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/>
                        <a:t>Fear of Experiencing Shame and/or Embarrassment (FSE)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1798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/>
                        <a:t>“When I am failing…I worry about what others think about me.”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348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352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EE95A-1B41-4643-9F64-A8CE440C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Two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A7A2C-F4E7-4A04-93E2-088D60A3F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Fall 2018</a:t>
            </a:r>
          </a:p>
          <a:p>
            <a:r>
              <a:rPr lang="en-US" dirty="0"/>
              <a:t>Lab course</a:t>
            </a:r>
          </a:p>
          <a:p>
            <a:pPr lvl="1"/>
            <a:r>
              <a:rPr lang="en-US" dirty="0"/>
              <a:t>Multiple sections of Foundations of Biology lab</a:t>
            </a:r>
          </a:p>
          <a:p>
            <a:pPr lvl="1"/>
            <a:r>
              <a:rPr lang="en-US" dirty="0"/>
              <a:t>Public research university in mid-Atlantic U.S.</a:t>
            </a:r>
          </a:p>
          <a:p>
            <a:pPr lvl="1"/>
            <a:r>
              <a:rPr lang="en-US" dirty="0"/>
              <a:t>N=575; 70% female</a:t>
            </a:r>
          </a:p>
          <a:p>
            <a:r>
              <a:rPr lang="en-US" dirty="0"/>
              <a:t>Lecture course</a:t>
            </a:r>
          </a:p>
          <a:p>
            <a:pPr lvl="1"/>
            <a:r>
              <a:rPr lang="en-US" dirty="0"/>
              <a:t>Two sections of Introductory Chemistry</a:t>
            </a:r>
          </a:p>
          <a:p>
            <a:pPr lvl="1"/>
            <a:r>
              <a:rPr lang="en-US" dirty="0"/>
              <a:t>Public research university in southeast U.S.</a:t>
            </a:r>
          </a:p>
          <a:p>
            <a:pPr lvl="1"/>
            <a:r>
              <a:rPr lang="en-US" dirty="0"/>
              <a:t>N=121; 78% female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74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8D1A808-658F-4621-BC52-111904ABD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860" y="2417336"/>
            <a:ext cx="6206266" cy="36579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332901-3AB1-4C7D-81E6-2D582DCFA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413" y="2429915"/>
            <a:ext cx="6169687" cy="36579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DE20DE-2A37-4DE6-9686-A8E2A50E0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Changes in FF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2C62E3-F2AF-41D9-ABA4-24D6046E1ED6}"/>
              </a:ext>
            </a:extLst>
          </p:cNvPr>
          <p:cNvSpPr/>
          <p:nvPr/>
        </p:nvSpPr>
        <p:spPr>
          <a:xfrm>
            <a:off x="5240060" y="3149715"/>
            <a:ext cx="1117600" cy="2508135"/>
          </a:xfrm>
          <a:prstGeom prst="rect">
            <a:avLst/>
          </a:prstGeom>
          <a:noFill/>
          <a:ln w="635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4E1F2A-6F14-45B8-8C61-B71827EC7CD3}"/>
              </a:ext>
            </a:extLst>
          </p:cNvPr>
          <p:cNvSpPr/>
          <p:nvPr/>
        </p:nvSpPr>
        <p:spPr>
          <a:xfrm>
            <a:off x="10591885" y="3118353"/>
            <a:ext cx="1117600" cy="2602810"/>
          </a:xfrm>
          <a:prstGeom prst="rect">
            <a:avLst/>
          </a:prstGeom>
          <a:noFill/>
          <a:ln w="635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57B8F8-7645-4B82-A0A5-7C2DE4EAAC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9202" y="57083"/>
            <a:ext cx="2508177" cy="250817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AB25AD2-0657-489B-8FBD-B653030337F8}"/>
              </a:ext>
            </a:extLst>
          </p:cNvPr>
          <p:cNvSpPr/>
          <p:nvPr/>
        </p:nvSpPr>
        <p:spPr>
          <a:xfrm>
            <a:off x="2537793" y="3149715"/>
            <a:ext cx="1262681" cy="2508134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28B686-3BFC-4FC7-8192-3632C16F6CFA}"/>
              </a:ext>
            </a:extLst>
          </p:cNvPr>
          <p:cNvSpPr/>
          <p:nvPr/>
        </p:nvSpPr>
        <p:spPr>
          <a:xfrm>
            <a:off x="7903066" y="3118354"/>
            <a:ext cx="1242855" cy="260281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DC2028-44AF-4BE9-A820-A328E08956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45577" y="148100"/>
            <a:ext cx="2315425" cy="247928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60BBE07-0551-47C4-9EFF-8ECB2E5D2495}"/>
              </a:ext>
            </a:extLst>
          </p:cNvPr>
          <p:cNvSpPr/>
          <p:nvPr/>
        </p:nvSpPr>
        <p:spPr>
          <a:xfrm>
            <a:off x="3882203" y="3149714"/>
            <a:ext cx="1262681" cy="2508135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C2416F-AAEC-4246-B237-B37A466C8614}"/>
              </a:ext>
            </a:extLst>
          </p:cNvPr>
          <p:cNvSpPr/>
          <p:nvPr/>
        </p:nvSpPr>
        <p:spPr>
          <a:xfrm>
            <a:off x="9247475" y="3118352"/>
            <a:ext cx="1242855" cy="2602811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D287B1-3299-4C09-8801-66F9195E67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28086" y="314079"/>
            <a:ext cx="1950405" cy="195040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68DE2AB-38FB-47D9-BAB8-BE9C6F067B65}"/>
              </a:ext>
            </a:extLst>
          </p:cNvPr>
          <p:cNvSpPr txBox="1"/>
          <p:nvPr/>
        </p:nvSpPr>
        <p:spPr>
          <a:xfrm>
            <a:off x="1492275" y="2417336"/>
            <a:ext cx="486727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Lab Course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A85CA5-CF88-4395-B142-6BC5A0AD83D2}"/>
              </a:ext>
            </a:extLst>
          </p:cNvPr>
          <p:cNvSpPr txBox="1"/>
          <p:nvPr/>
        </p:nvSpPr>
        <p:spPr>
          <a:xfrm>
            <a:off x="6671576" y="2436947"/>
            <a:ext cx="515179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Lecture Course</a:t>
            </a:r>
          </a:p>
        </p:txBody>
      </p:sp>
    </p:spTree>
    <p:extLst>
      <p:ext uri="{BB962C8B-B14F-4D97-AF65-F5344CB8AC3E}">
        <p14:creationId xmlns:p14="http://schemas.microsoft.com/office/powerpoint/2010/main" val="355298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  <p:bldP spid="17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134D8-5E66-4B43-9436-955A6DE5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Exploring Interactions in Fear of Failure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08790-0446-4681-BDFB-A927181BF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8761"/>
            <a:ext cx="10515600" cy="4651589"/>
          </a:xfrm>
        </p:spPr>
        <p:txBody>
          <a:bodyPr>
            <a:normAutofit fontScale="77500" lnSpcReduction="20000"/>
          </a:bodyPr>
          <a:lstStyle/>
          <a:p>
            <a:r>
              <a:rPr lang="en-US" sz="3300" dirty="0"/>
              <a:t>Looking at data across all our classrooms (12 in Fall 2018) makes things a lot muddier</a:t>
            </a:r>
          </a:p>
          <a:p>
            <a:r>
              <a:rPr lang="en-US" sz="3300" dirty="0"/>
              <a:t>Many factors could be </a:t>
            </a:r>
            <a:r>
              <a:rPr lang="en-US" sz="3300" b="1" dirty="0"/>
              <a:t>moderating </a:t>
            </a:r>
            <a:r>
              <a:rPr lang="en-US" sz="3300" dirty="0"/>
              <a:t>the effects of interventions on fear of failure</a:t>
            </a:r>
          </a:p>
          <a:p>
            <a:pPr marL="865188" lvl="2" indent="-571500" defTabSz="313502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US" sz="2800" b="1" dirty="0"/>
              <a:t>Further analysis: </a:t>
            </a:r>
            <a:r>
              <a:rPr lang="en-US" sz="2800" dirty="0">
                <a:solidFill>
                  <a:schemeClr val="dk1"/>
                </a:solidFill>
              </a:rPr>
              <a:t>Multiple linear regression</a:t>
            </a:r>
          </a:p>
          <a:p>
            <a:pPr marL="1828800" lvl="3" indent="-571500" defTabSz="313502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US" sz="3200" b="1" dirty="0">
                <a:solidFill>
                  <a:schemeClr val="dk1"/>
                </a:solidFill>
              </a:rPr>
              <a:t>Dependent Variable: </a:t>
            </a:r>
            <a:r>
              <a:rPr lang="en-US" sz="3200" dirty="0">
                <a:solidFill>
                  <a:schemeClr val="dk1"/>
                </a:solidFill>
              </a:rPr>
              <a:t>Change Score for Fear of Failure subscales </a:t>
            </a:r>
          </a:p>
          <a:p>
            <a:pPr marL="1828800" lvl="3" indent="0" defTabSz="313502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3200" dirty="0">
                <a:solidFill>
                  <a:schemeClr val="dk1"/>
                </a:solidFill>
              </a:rPr>
              <a:t>(Pre-survey score – Post survey score)</a:t>
            </a:r>
          </a:p>
          <a:p>
            <a:pPr marL="1828800" lvl="3" indent="-571500" defTabSz="313502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US" sz="3100" b="1" dirty="0">
                <a:solidFill>
                  <a:schemeClr val="dk1"/>
                </a:solidFill>
              </a:rPr>
              <a:t>Predictor Variables:</a:t>
            </a:r>
          </a:p>
          <a:p>
            <a:pPr marL="2743200" lvl="4" indent="-571500" defTabSz="313502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US" sz="3100" i="1" dirty="0">
                <a:solidFill>
                  <a:schemeClr val="dk1"/>
                </a:solidFill>
              </a:rPr>
              <a:t>Round One: </a:t>
            </a:r>
            <a:r>
              <a:rPr lang="en-US" sz="3100" dirty="0">
                <a:solidFill>
                  <a:schemeClr val="dk1"/>
                </a:solidFill>
              </a:rPr>
              <a:t>Baseline Fear of Failure, Gender, SES, Race (Caucasian or non-Caucasian), Ethnicity (Hispanic/Latinx or non-Hispanic/Latinx, Prior College STEM experience, STEM anxiety</a:t>
            </a:r>
          </a:p>
          <a:p>
            <a:pPr marL="2743200" lvl="4" indent="-571500" defTabSz="313502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US" sz="3100" i="1" dirty="0">
                <a:solidFill>
                  <a:schemeClr val="dk1"/>
                </a:solidFill>
              </a:rPr>
              <a:t>Round Two: </a:t>
            </a:r>
            <a:r>
              <a:rPr lang="en-US" sz="3100" dirty="0">
                <a:solidFill>
                  <a:schemeClr val="dk1"/>
                </a:solidFill>
              </a:rPr>
              <a:t>Baseline Fear of Failure, Ethnicity, STEM experience, STEM anxiety, Ethnicity*Experience, Ethnicity*Anxiety</a:t>
            </a:r>
            <a:endParaRPr lang="en-US" sz="3100" i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140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56857-78BF-42F4-ADF4-CEC8BF540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Exploring Interactions in Fear of Failure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C4233-D1BC-4BCA-9232-8E2C37EE3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Surprising, no significant main effects for gender, class standing, or SES </a:t>
            </a:r>
            <a:r>
              <a:rPr lang="en-US" b="1" i="1" dirty="0"/>
              <a:t>for either lab or lecture class</a:t>
            </a:r>
            <a:endParaRPr lang="en-US" dirty="0"/>
          </a:p>
          <a:p>
            <a:r>
              <a:rPr lang="en-US" dirty="0"/>
              <a:t>Did find some effects for race, ethnicity, STEM experience, and STEM anxiety.</a:t>
            </a:r>
          </a:p>
          <a:p>
            <a:r>
              <a:rPr lang="en-US" dirty="0"/>
              <a:t>Decided to test the </a:t>
            </a:r>
            <a:r>
              <a:rPr lang="en-US" b="1" dirty="0"/>
              <a:t>interactions </a:t>
            </a:r>
            <a:r>
              <a:rPr lang="en-US" dirty="0"/>
              <a:t>of these predictors</a:t>
            </a:r>
          </a:p>
          <a:p>
            <a:r>
              <a:rPr lang="en-US" dirty="0"/>
              <a:t>Found some interesting results and, more importantly, </a:t>
            </a:r>
            <a:r>
              <a:rPr lang="en-US" b="1" i="1" dirty="0"/>
              <a:t>where significant interactions were found, the main effects were no longer significant</a:t>
            </a:r>
            <a:r>
              <a:rPr lang="en-US" i="1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98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711D6-8B8C-40E1-A596-0EB7D6751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Exploring Interactions in Fear of Failure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6BBCF2F-DFBA-49D8-8A57-9912D7889B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3444247"/>
              </p:ext>
            </p:extLst>
          </p:nvPr>
        </p:nvGraphicFramePr>
        <p:xfrm>
          <a:off x="595604" y="1977655"/>
          <a:ext cx="7596674" cy="4586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E9B8FED-2E72-4DBF-806A-D1CBBD90858C}"/>
                  </a:ext>
                </a:extLst>
              </p:cNvPr>
              <p:cNvSpPr txBox="1"/>
              <p:nvPr/>
            </p:nvSpPr>
            <p:spPr>
              <a:xfrm>
                <a:off x="5057192" y="3965510"/>
                <a:ext cx="839755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Β</m:t>
                    </m:r>
                  </m:oMath>
                </a14:m>
                <a:r>
                  <a:rPr lang="en-US" sz="14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.09, </a:t>
                </a:r>
                <a:r>
                  <a:rPr lang="en-US" sz="1400" b="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 = </a:t>
                </a: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0.06</a:t>
                </a:r>
                <a:endParaRPr lang="en-US" sz="14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b="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E9B8FED-2E72-4DBF-806A-D1CBBD9085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7192" y="3965510"/>
                <a:ext cx="839755" cy="1354217"/>
              </a:xfrm>
              <a:prstGeom prst="rect">
                <a:avLst/>
              </a:prstGeom>
              <a:blipFill>
                <a:blip r:embed="rId3"/>
                <a:stretch>
                  <a:fillRect l="-2190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9065043-1F0A-406F-9C4B-8FD831D89765}"/>
                  </a:ext>
                </a:extLst>
              </p:cNvPr>
              <p:cNvSpPr txBox="1"/>
              <p:nvPr/>
            </p:nvSpPr>
            <p:spPr>
              <a:xfrm>
                <a:off x="5057192" y="4603916"/>
                <a:ext cx="839755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Β</m:t>
                    </m:r>
                  </m:oMath>
                </a14:m>
                <a:r>
                  <a:rPr lang="en-US" sz="14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-.11, </a:t>
                </a:r>
                <a:r>
                  <a:rPr lang="en-US" sz="1400" b="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 = </a:t>
                </a:r>
                <a:r>
                  <a:rPr lang="en-US" sz="14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&lt;.05</a:t>
                </a:r>
              </a:p>
              <a:p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9065043-1F0A-406F-9C4B-8FD831D897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7192" y="4603916"/>
                <a:ext cx="839755" cy="1354217"/>
              </a:xfrm>
              <a:prstGeom prst="rect">
                <a:avLst/>
              </a:prstGeom>
              <a:blipFill>
                <a:blip r:embed="rId4"/>
                <a:stretch>
                  <a:fillRect l="-2190" t="-901" r="-36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905F51E-92D6-484B-94F8-B1FE7E3F4EA8}"/>
              </a:ext>
            </a:extLst>
          </p:cNvPr>
          <p:cNvSpPr txBox="1"/>
          <p:nvPr/>
        </p:nvSpPr>
        <p:spPr>
          <a:xfrm>
            <a:off x="8326474" y="1735930"/>
            <a:ext cx="348031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Prior experience with STEM courses did not influence the effect of the lab intervention for non-Hispanic students.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Hispanic students </a:t>
            </a:r>
            <a:r>
              <a:rPr lang="en-US" sz="2200" b="1" i="1" dirty="0"/>
              <a:t>with low/no STEM experience </a:t>
            </a:r>
            <a:r>
              <a:rPr lang="en-US" sz="2200" dirty="0"/>
              <a:t>reported less increase in FIOLI.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Hispanic students </a:t>
            </a:r>
            <a:r>
              <a:rPr lang="en-US" sz="2200" b="1" i="1" dirty="0"/>
              <a:t>with STEM experience </a:t>
            </a:r>
            <a:r>
              <a:rPr lang="en-US" sz="2200" dirty="0"/>
              <a:t>reported FIOLI levels similar to non-Hispanic students.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017895-E707-4946-B602-08F4DCAB1F05}"/>
              </a:ext>
            </a:extLst>
          </p:cNvPr>
          <p:cNvSpPr txBox="1"/>
          <p:nvPr/>
        </p:nvSpPr>
        <p:spPr>
          <a:xfrm>
            <a:off x="8192279" y="107576"/>
            <a:ext cx="3748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FIOLI = Fear of Losing Others’ Interest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BD554E-9403-4E3E-A7CC-EFE8CE4EE1C0}"/>
              </a:ext>
            </a:extLst>
          </p:cNvPr>
          <p:cNvSpPr txBox="1"/>
          <p:nvPr/>
        </p:nvSpPr>
        <p:spPr>
          <a:xfrm>
            <a:off x="1638300" y="2400300"/>
            <a:ext cx="215265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STEM Experience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7DD562-9876-46F0-817A-CDA4B0DD26A2}"/>
              </a:ext>
            </a:extLst>
          </p:cNvPr>
          <p:cNvSpPr txBox="1"/>
          <p:nvPr/>
        </p:nvSpPr>
        <p:spPr>
          <a:xfrm>
            <a:off x="3838964" y="2390775"/>
            <a:ext cx="215265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STEM Experience</a:t>
            </a:r>
          </a:p>
        </p:txBody>
      </p:sp>
    </p:spTree>
    <p:extLst>
      <p:ext uri="{BB962C8B-B14F-4D97-AF65-F5344CB8AC3E}">
        <p14:creationId xmlns:p14="http://schemas.microsoft.com/office/powerpoint/2010/main" val="281655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A9867-2D5F-4954-80C1-7F75CD694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Ethnicity interacts with STEM anxiety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D73829B-0F1A-4C5D-AFB8-96C2487DE9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2132853"/>
              </p:ext>
            </p:extLst>
          </p:nvPr>
        </p:nvGraphicFramePr>
        <p:xfrm>
          <a:off x="838199" y="1958974"/>
          <a:ext cx="6952862" cy="4488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89B67C9-116E-411D-81A6-949CB10361D2}"/>
                  </a:ext>
                </a:extLst>
              </p:cNvPr>
              <p:cNvSpPr txBox="1"/>
              <p:nvPr/>
            </p:nvSpPr>
            <p:spPr>
              <a:xfrm>
                <a:off x="4917233" y="4203303"/>
                <a:ext cx="839755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Β</m:t>
                    </m:r>
                  </m:oMath>
                </a14:m>
                <a:r>
                  <a:rPr lang="en-US" sz="14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.06, </a:t>
                </a:r>
                <a:r>
                  <a:rPr lang="en-US" sz="1400" b="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 </a:t>
                </a:r>
                <a:r>
                  <a:rPr lang="en-US" sz="14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 </a:t>
                </a: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.005</a:t>
                </a:r>
                <a:endParaRPr lang="en-US" sz="14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89B67C9-116E-411D-81A6-949CB10361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7233" y="4203303"/>
                <a:ext cx="839755" cy="1354217"/>
              </a:xfrm>
              <a:prstGeom prst="rect">
                <a:avLst/>
              </a:prstGeom>
              <a:blipFill>
                <a:blip r:embed="rId3"/>
                <a:stretch>
                  <a:fillRect l="-2190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9C49DC-D7D6-4BAE-90AC-69978070DFFE}"/>
                  </a:ext>
                </a:extLst>
              </p:cNvPr>
              <p:cNvSpPr txBox="1"/>
              <p:nvPr/>
            </p:nvSpPr>
            <p:spPr>
              <a:xfrm>
                <a:off x="4917232" y="4861364"/>
                <a:ext cx="839755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Β</m:t>
                    </m:r>
                  </m:oMath>
                </a14:m>
                <a:r>
                  <a:rPr lang="en-US" sz="14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-.02, </a:t>
                </a:r>
                <a:r>
                  <a:rPr lang="en-US" sz="1400" b="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 = </a:t>
                </a:r>
                <a:r>
                  <a:rPr lang="en-US" sz="1400" b="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n.s</a:t>
                </a:r>
                <a:r>
                  <a:rPr lang="en-US" sz="1400" b="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14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9C49DC-D7D6-4BAE-90AC-69978070DF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7232" y="4861364"/>
                <a:ext cx="839755" cy="1354217"/>
              </a:xfrm>
              <a:prstGeom prst="rect">
                <a:avLst/>
              </a:prstGeom>
              <a:blipFill>
                <a:blip r:embed="rId4"/>
                <a:stretch>
                  <a:fillRect l="-2190" t="-448" r="-4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BF115DD0-A424-4088-BADB-662A01E7AE84}"/>
              </a:ext>
            </a:extLst>
          </p:cNvPr>
          <p:cNvSpPr txBox="1"/>
          <p:nvPr/>
        </p:nvSpPr>
        <p:spPr>
          <a:xfrm>
            <a:off x="8095860" y="2446627"/>
            <a:ext cx="34803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Hispanic students </a:t>
            </a:r>
            <a:r>
              <a:rPr lang="en-US" sz="2400" b="1" i="1" dirty="0"/>
              <a:t>who had a lot of  STEM anxiety </a:t>
            </a:r>
            <a:r>
              <a:rPr lang="en-US" sz="2400" dirty="0"/>
              <a:t>reported less increase in FUF across the semester.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C8EB37-2A24-481E-9EE3-94949C348233}"/>
              </a:ext>
            </a:extLst>
          </p:cNvPr>
          <p:cNvSpPr txBox="1"/>
          <p:nvPr/>
        </p:nvSpPr>
        <p:spPr>
          <a:xfrm>
            <a:off x="8807824" y="174812"/>
            <a:ext cx="3133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FUF = Fear of Uncertain Future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194DED5-B517-48DC-B2A3-8EECD4905733}"/>
              </a:ext>
            </a:extLst>
          </p:cNvPr>
          <p:cNvCxnSpPr/>
          <p:nvPr/>
        </p:nvCxnSpPr>
        <p:spPr>
          <a:xfrm>
            <a:off x="14198288" y="22783800"/>
            <a:ext cx="0" cy="350607"/>
          </a:xfrm>
          <a:prstGeom prst="straightConnector1">
            <a:avLst/>
          </a:prstGeom>
          <a:ln w="762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371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EFE7C-BD1B-4F51-8013-FCBF2B58B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4B761-0F0E-40CC-9F63-D98518AA9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8762"/>
            <a:ext cx="10515600" cy="4899238"/>
          </a:xfrm>
        </p:spPr>
        <p:txBody>
          <a:bodyPr>
            <a:normAutofit/>
          </a:bodyPr>
          <a:lstStyle/>
          <a:p>
            <a:r>
              <a:rPr lang="en-US" dirty="0"/>
              <a:t>Overall, both interventions were successful in lowering </a:t>
            </a:r>
            <a:r>
              <a:rPr lang="en-US" i="1" dirty="0"/>
              <a:t>some aspects </a:t>
            </a:r>
            <a:r>
              <a:rPr lang="en-US" dirty="0"/>
              <a:t>of students’ fear of failure</a:t>
            </a:r>
          </a:p>
          <a:p>
            <a:r>
              <a:rPr lang="en-US" dirty="0"/>
              <a:t>One consistent result in these two courses was a decrease in </a:t>
            </a:r>
            <a:r>
              <a:rPr lang="en-US" b="1" dirty="0"/>
              <a:t>fear of shame and embarrassment</a:t>
            </a:r>
          </a:p>
          <a:p>
            <a:pPr lvl="1"/>
            <a:r>
              <a:rPr lang="en-US" dirty="0"/>
              <a:t>Since both interventions explicitly talk through failure, it may provide “exposure therapy” </a:t>
            </a:r>
          </a:p>
          <a:p>
            <a:pPr lvl="1"/>
            <a:r>
              <a:rPr lang="en-US" dirty="0"/>
              <a:t>Having the intervention experience with peers may alleviate “self-conscious” aspects of embarrassment and shame</a:t>
            </a:r>
          </a:p>
          <a:p>
            <a:pPr lvl="1"/>
            <a:r>
              <a:rPr lang="en-US" dirty="0"/>
              <a:t>Interventions may target internal processes more relevant to FSE</a:t>
            </a:r>
          </a:p>
          <a:p>
            <a:r>
              <a:rPr lang="en-US" dirty="0"/>
              <a:t> Most areas of fear of failure increased on average.</a:t>
            </a:r>
          </a:p>
          <a:p>
            <a:pPr lvl="1"/>
            <a:r>
              <a:rPr lang="en-US" dirty="0"/>
              <a:t>Pre-course evaluations may not be best measure of baseline</a:t>
            </a:r>
          </a:p>
        </p:txBody>
      </p:sp>
    </p:spTree>
    <p:extLst>
      <p:ext uri="{BB962C8B-B14F-4D97-AF65-F5344CB8AC3E}">
        <p14:creationId xmlns:p14="http://schemas.microsoft.com/office/powerpoint/2010/main" val="167749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943A2-E6AD-44FE-90CC-F54D5C24D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B6202-2FD5-45F0-8A52-4D44D9DC0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STEM experience and STEM anxiety both interacted with Hispanic/Latinx self-identity and were related to the lowest increases in FF.</a:t>
            </a:r>
          </a:p>
          <a:p>
            <a:r>
              <a:rPr lang="en-US" dirty="0"/>
              <a:t>This suggests these interventions may be especially effective for students who fall into multiple categories of “at risk”.</a:t>
            </a:r>
          </a:p>
          <a:p>
            <a:r>
              <a:rPr lang="en-US" dirty="0"/>
              <a:t>One surprising finding: Hispanic students with more STEM experience show more FIOLI.</a:t>
            </a:r>
          </a:p>
          <a:p>
            <a:pPr lvl="1"/>
            <a:r>
              <a:rPr lang="en-US" dirty="0"/>
              <a:t>These students may gain experience by seriously pursuing a STEM career </a:t>
            </a:r>
            <a:r>
              <a:rPr lang="en-US" dirty="0">
                <a:sym typeface="Wingdings" panose="05000000000000000000" pitchFamily="2" charset="2"/>
              </a:rPr>
              <a:t></a:t>
            </a:r>
          </a:p>
          <a:p>
            <a:pPr lvl="2"/>
            <a:r>
              <a:rPr lang="en-US" dirty="0"/>
              <a:t>STEM success as important part of identity</a:t>
            </a:r>
          </a:p>
          <a:p>
            <a:pPr lvl="2"/>
            <a:r>
              <a:rPr lang="en-US" dirty="0"/>
              <a:t>More important others who value STEM and STEM success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A314F6-696E-451E-99AE-B2F1F263CDFB}"/>
              </a:ext>
            </a:extLst>
          </p:cNvPr>
          <p:cNvSpPr txBox="1"/>
          <p:nvPr/>
        </p:nvSpPr>
        <p:spPr>
          <a:xfrm>
            <a:off x="7303911" y="259644"/>
            <a:ext cx="4786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FIOLI = Fear of Important Others Losing Interest</a:t>
            </a:r>
          </a:p>
          <a:p>
            <a:r>
              <a:rPr lang="en-US" dirty="0"/>
              <a:t>FUF = Fear of Uncertain Future</a:t>
            </a:r>
          </a:p>
        </p:txBody>
      </p:sp>
    </p:spTree>
    <p:extLst>
      <p:ext uri="{BB962C8B-B14F-4D97-AF65-F5344CB8AC3E}">
        <p14:creationId xmlns:p14="http://schemas.microsoft.com/office/powerpoint/2010/main" val="410173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82614-8CCF-45DD-8F9D-A14BD05AE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&amp; Future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17611-46C9-48CA-8C8D-587523044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8761"/>
            <a:ext cx="10515600" cy="4679105"/>
          </a:xfrm>
        </p:spPr>
        <p:txBody>
          <a:bodyPr>
            <a:normAutofit fontScale="92500"/>
          </a:bodyPr>
          <a:lstStyle/>
          <a:p>
            <a:r>
              <a:rPr lang="en-US" dirty="0"/>
              <a:t>This study investigates only two of our implementing classrooms, as well as only some of the factors that could have influenced the effects of interventions</a:t>
            </a:r>
          </a:p>
          <a:p>
            <a:r>
              <a:rPr lang="en-US" dirty="0"/>
              <a:t>Results suggest there may be issues with our existing assessment schedule.</a:t>
            </a:r>
          </a:p>
          <a:p>
            <a:r>
              <a:rPr lang="en-US" dirty="0"/>
              <a:t>Data are self-report and have limit in variance for some variables</a:t>
            </a:r>
          </a:p>
          <a:p>
            <a:r>
              <a:rPr lang="en-US" dirty="0"/>
              <a:t>These data show initial support for the effectiveness of FLAMEnet interventions to improve STEM undergraduates’ fear of failure, especially among students identifying with multiple risk categories.</a:t>
            </a:r>
          </a:p>
          <a:p>
            <a:r>
              <a:rPr lang="en-US" dirty="0"/>
              <a:t>Future study will continue this line of research with factors unique to our intervention design (e.g., timing of intervention, paper or online assessment, etc.)</a:t>
            </a:r>
          </a:p>
        </p:txBody>
      </p:sp>
    </p:spTree>
    <p:extLst>
      <p:ext uri="{BB962C8B-B14F-4D97-AF65-F5344CB8AC3E}">
        <p14:creationId xmlns:p14="http://schemas.microsoft.com/office/powerpoint/2010/main" val="196819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D6B5D-3C21-4CE7-8E5B-0C5745E91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6385" y="119693"/>
            <a:ext cx="9507415" cy="1325563"/>
          </a:xfrm>
        </p:spPr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0993F3-E035-401D-8BA2-550B29D0F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053080" y="4785360"/>
            <a:ext cx="7289800" cy="334338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Image result for nsf">
            <a:extLst>
              <a:ext uri="{FF2B5EF4-FFF2-40B4-BE49-F238E27FC236}">
                <a16:creationId xmlns:a16="http://schemas.microsoft.com/office/drawing/2014/main" id="{94B32C7C-A914-4553-990E-9D4A5D62E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805" y="5888202"/>
            <a:ext cx="1783259" cy="91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EC608C-082C-4F7D-B1FB-D997240B26B9}"/>
              </a:ext>
            </a:extLst>
          </p:cNvPr>
          <p:cNvSpPr txBox="1"/>
          <p:nvPr/>
        </p:nvSpPr>
        <p:spPr>
          <a:xfrm>
            <a:off x="3277846" y="6139358"/>
            <a:ext cx="7747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Award number: 1827160</a:t>
            </a:r>
          </a:p>
          <a:p>
            <a:r>
              <a:rPr lang="en-US" sz="1400" dirty="0"/>
              <a:t>Title: RCN UBE Incubator: Failure as a part of Learning, A Mindset Education Network (FLAMEnet)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8E6BCD-BB1A-4CE7-A9D8-7DF9C0F673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050" b="26955"/>
          <a:stretch/>
        </p:blipFill>
        <p:spPr>
          <a:xfrm>
            <a:off x="2246434" y="1212887"/>
            <a:ext cx="1427646" cy="7280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DBB812-6CCA-48A5-9277-FCCC4674B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9933" y="4217534"/>
            <a:ext cx="907005" cy="9113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3F7A07-ED8E-4C68-803A-6236E439AE69}"/>
              </a:ext>
            </a:extLst>
          </p:cNvPr>
          <p:cNvSpPr txBox="1"/>
          <p:nvPr/>
        </p:nvSpPr>
        <p:spPr>
          <a:xfrm>
            <a:off x="9006108" y="1499985"/>
            <a:ext cx="269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Our Instructors: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A0E01C4-1820-41EA-A352-00A1322625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3854" y="2050016"/>
            <a:ext cx="1059024" cy="141203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84C9894-8032-4EC7-A437-FCEE77F097A4}"/>
              </a:ext>
            </a:extLst>
          </p:cNvPr>
          <p:cNvSpPr txBox="1"/>
          <p:nvPr/>
        </p:nvSpPr>
        <p:spPr>
          <a:xfrm>
            <a:off x="7940236" y="3470949"/>
            <a:ext cx="2526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Tracy McGill;</a:t>
            </a:r>
          </a:p>
          <a:p>
            <a:pPr algn="ctr"/>
            <a:r>
              <a:rPr lang="en-US" sz="1400" dirty="0"/>
              <a:t>Emory University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97557AA-7E71-4AE4-8279-9CA001CB60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14868" y="2058917"/>
            <a:ext cx="1060565" cy="141203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FAD9A41-89CA-49CC-AF4E-D0031F180882}"/>
              </a:ext>
            </a:extLst>
          </p:cNvPr>
          <p:cNvSpPr txBox="1"/>
          <p:nvPr/>
        </p:nvSpPr>
        <p:spPr>
          <a:xfrm>
            <a:off x="9876437" y="3470949"/>
            <a:ext cx="2115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Joe Harsh; </a:t>
            </a:r>
          </a:p>
          <a:p>
            <a:pPr algn="ctr"/>
            <a:r>
              <a:rPr lang="en-US" sz="1400" dirty="0"/>
              <a:t>James Madison University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085F3F-D54B-4DF4-B1CF-7796449D608F}"/>
              </a:ext>
            </a:extLst>
          </p:cNvPr>
          <p:cNvSpPr txBox="1"/>
          <p:nvPr/>
        </p:nvSpPr>
        <p:spPr>
          <a:xfrm>
            <a:off x="3829051" y="3575478"/>
            <a:ext cx="3395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FLAMEnet Steering Committee: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3E8E213-B582-4C20-9184-88E26A3850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5317" y="3959374"/>
            <a:ext cx="1427646" cy="142764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8045643-2A85-47B0-B925-F390A3BBFB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6920" y="3953413"/>
            <a:ext cx="1427646" cy="142764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36FAA97-7C3B-4E78-B17C-0FC53F1599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67415" y="3977028"/>
            <a:ext cx="1346013" cy="142646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6754C8D-CE43-474C-B7B4-6E91C997A28B}"/>
              </a:ext>
            </a:extLst>
          </p:cNvPr>
          <p:cNvSpPr txBox="1"/>
          <p:nvPr/>
        </p:nvSpPr>
        <p:spPr>
          <a:xfrm>
            <a:off x="1091481" y="5448288"/>
            <a:ext cx="2526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Jen Heemstra;</a:t>
            </a:r>
          </a:p>
          <a:p>
            <a:pPr algn="ctr"/>
            <a:r>
              <a:rPr lang="en-US" sz="1400" dirty="0"/>
              <a:t>Emory University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AD81B4-8E1C-4A87-86F9-872ED47B0DE9}"/>
              </a:ext>
            </a:extLst>
          </p:cNvPr>
          <p:cNvSpPr txBox="1"/>
          <p:nvPr/>
        </p:nvSpPr>
        <p:spPr>
          <a:xfrm>
            <a:off x="4794997" y="5448288"/>
            <a:ext cx="2526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Lou Charkoudian;</a:t>
            </a:r>
          </a:p>
          <a:p>
            <a:pPr algn="ctr"/>
            <a:r>
              <a:rPr lang="en-US" sz="1400" dirty="0"/>
              <a:t>Haverford College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C95544D-AFE8-4C6C-861E-2235901724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65773" y="3982163"/>
            <a:ext cx="1437522" cy="142646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99E80A7-9948-41C8-B294-DB5F2882B8F9}"/>
              </a:ext>
            </a:extLst>
          </p:cNvPr>
          <p:cNvSpPr txBox="1"/>
          <p:nvPr/>
        </p:nvSpPr>
        <p:spPr>
          <a:xfrm>
            <a:off x="3166465" y="5448288"/>
            <a:ext cx="2526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Shayla Shorter;</a:t>
            </a:r>
          </a:p>
          <a:p>
            <a:pPr algn="ctr"/>
            <a:r>
              <a:rPr lang="en-US" sz="1400" dirty="0"/>
              <a:t>Emory University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4E970B-F428-4A12-86CB-F81A106CD9A5}"/>
              </a:ext>
            </a:extLst>
          </p:cNvPr>
          <p:cNvSpPr txBox="1"/>
          <p:nvPr/>
        </p:nvSpPr>
        <p:spPr>
          <a:xfrm>
            <a:off x="6377406" y="5448288"/>
            <a:ext cx="2526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Lisa Corwin;</a:t>
            </a:r>
          </a:p>
          <a:p>
            <a:pPr algn="ctr"/>
            <a:r>
              <a:rPr lang="en-US" sz="1400" dirty="0"/>
              <a:t>CU Boulder</a:t>
            </a:r>
          </a:p>
        </p:txBody>
      </p:sp>
      <p:pic>
        <p:nvPicPr>
          <p:cNvPr id="28" name="Picture 27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6C278361-38EE-4E8C-A01E-2E7069E4F6D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3889" b="19860"/>
          <a:stretch/>
        </p:blipFill>
        <p:spPr>
          <a:xfrm>
            <a:off x="4537061" y="2050016"/>
            <a:ext cx="3337862" cy="14081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BBF00B-4B59-4E0F-9ED7-48A511F74D7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08805" y="2050016"/>
            <a:ext cx="2502905" cy="14081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E14416-68B8-481D-B729-A54397DD88A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89205" y="1204712"/>
            <a:ext cx="602869" cy="72801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694ABD6-8675-4219-80F0-20B0943ACC57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8940" t="6154" r="21789" b="10339"/>
          <a:stretch/>
        </p:blipFill>
        <p:spPr>
          <a:xfrm>
            <a:off x="9854207" y="4200823"/>
            <a:ext cx="1755166" cy="160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514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4521E-7F5C-48FA-A74E-E6B29E145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2FAAFE7-ACA3-468B-B477-D9D82C1520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824" b="90000" l="2167" r="94417">
                        <a14:foregroundMark x1="6333" y1="60000" x2="6333" y2="60000"/>
                        <a14:foregroundMark x1="2167" y1="59706" x2="2167" y2="59706"/>
                        <a14:foregroundMark x1="81083" y1="8824" x2="81083" y2="8824"/>
                        <a14:foregroundMark x1="88833" y1="55147" x2="88833" y2="55147"/>
                        <a14:foregroundMark x1="94417" y1="49265" x2="94417" y2="49265"/>
                        <a14:foregroundMark x1="68000" y1="35294" x2="68000" y2="352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3695" y="1735930"/>
            <a:ext cx="7678831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A3EDF4-40ED-4EA3-9D60-A407FBC7A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226" y="1735263"/>
            <a:ext cx="8377547" cy="471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34342"/>
      </p:ext>
    </p:extLst>
  </p:cSld>
  <p:clrMapOvr>
    <a:masterClrMapping/>
  </p:clrMapOvr>
</p:sld>
</file>

<file path=ppt/theme/theme1.xml><?xml version="1.0" encoding="utf-8"?>
<a:theme xmlns:a="http://schemas.openxmlformats.org/drawingml/2006/main" name="FLAMEnetPPtemplat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EE2485F-96F5-4A21-8DF4-E597172E02EC}" vid="{BCBD94A2-C69E-4D3D-832E-5920C989DA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8584</TotalTime>
  <Words>1549</Words>
  <Application>Microsoft Office PowerPoint</Application>
  <PresentationFormat>Widescreen</PresentationFormat>
  <Paragraphs>192</Paragraphs>
  <Slides>18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Times New Roman</vt:lpstr>
      <vt:lpstr>FLAMEnetPPtemplate</vt:lpstr>
      <vt:lpstr>A Tale of Two Classrooms: Creating and Assessing Classroom Interventions to Improve College-Level STEM Students’ Approaches and Reactions to Challenges and Failure</vt:lpstr>
      <vt:lpstr>Intro</vt:lpstr>
      <vt:lpstr>What is FLAMEnet?</vt:lpstr>
      <vt:lpstr>Reflections on Learning (Lab)</vt:lpstr>
      <vt:lpstr>Exam Debrief (Lecture)</vt:lpstr>
      <vt:lpstr>Fear of Failure (FF)</vt:lpstr>
      <vt:lpstr>Measuring FF</vt:lpstr>
      <vt:lpstr>Our Two Classes</vt:lpstr>
      <vt:lpstr>Overall Changes in FF</vt:lpstr>
      <vt:lpstr>Exploring Interactions in Fear of Failure </vt:lpstr>
      <vt:lpstr>Exploring Interactions in Fear of Failure</vt:lpstr>
      <vt:lpstr>Exploring Interactions in Fear of Failure</vt:lpstr>
      <vt:lpstr>Ethnicity interacts with STEM anxiety</vt:lpstr>
      <vt:lpstr>Discussion</vt:lpstr>
      <vt:lpstr>Discussion</vt:lpstr>
      <vt:lpstr>Limitations &amp; Future Directions</vt:lpstr>
      <vt:lpstr>Acknowledgements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Tale of Two Classrooms: Can FLAMEnet Interventions Help STEM Students  Make the Best of  the “Worst of Times”</dc:title>
  <dc:creator>Meredith Henry</dc:creator>
  <cp:lastModifiedBy>Meredith Henry</cp:lastModifiedBy>
  <cp:revision>61</cp:revision>
  <dcterms:created xsi:type="dcterms:W3CDTF">2019-06-16T19:35:00Z</dcterms:created>
  <dcterms:modified xsi:type="dcterms:W3CDTF">2019-06-22T19:04:44Z</dcterms:modified>
</cp:coreProperties>
</file>